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50" r:id="rId2"/>
  </p:sldMasterIdLst>
  <p:sldIdLst>
    <p:sldId id="330" r:id="rId3"/>
    <p:sldId id="331" r:id="rId4"/>
    <p:sldId id="256" r:id="rId5"/>
    <p:sldId id="257" r:id="rId6"/>
    <p:sldId id="258" r:id="rId7"/>
    <p:sldId id="259" r:id="rId8"/>
    <p:sldId id="260" r:id="rId9"/>
    <p:sldId id="261" r:id="rId10"/>
    <p:sldId id="262" r:id="rId11"/>
  </p:sldIdLst>
  <p:sldSz cx="7562850" cy="1069181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2298" y="60"/>
      </p:cViewPr>
      <p:guideLst>
        <p:guide orient="horz" pos="3367"/>
        <p:guide pos="23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3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482372" y="7484269"/>
            <a:ext cx="4537710" cy="883560"/>
          </a:xfrm>
        </p:spPr>
        <p:txBody>
          <a:bodyPr anchor="b"/>
          <a:lstStyle>
            <a:lvl1pPr algn="r">
              <a:defRPr sz="1654"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482372" y="955333"/>
            <a:ext cx="4537710" cy="6415088"/>
          </a:xfrm>
        </p:spPr>
        <p:txBody>
          <a:bodyPr/>
          <a:lstStyle>
            <a:lvl1pPr marL="0" indent="0">
              <a:buNone/>
              <a:defRPr sz="2647"/>
            </a:lvl1pPr>
            <a:lvl2pPr marL="378150" indent="0">
              <a:buNone/>
              <a:defRPr sz="2316"/>
            </a:lvl2pPr>
            <a:lvl3pPr marL="756300" indent="0">
              <a:buNone/>
              <a:defRPr sz="1985"/>
            </a:lvl3pPr>
            <a:lvl4pPr marL="1134450" indent="0">
              <a:buNone/>
              <a:defRPr sz="1654"/>
            </a:lvl4pPr>
            <a:lvl5pPr marL="1512600" indent="0">
              <a:buNone/>
              <a:defRPr sz="1654"/>
            </a:lvl5pPr>
            <a:lvl6pPr marL="1890751" indent="0">
              <a:buNone/>
              <a:defRPr sz="1654"/>
            </a:lvl6pPr>
            <a:lvl7pPr marL="2268901" indent="0">
              <a:buNone/>
              <a:defRPr sz="1654"/>
            </a:lvl7pPr>
            <a:lvl8pPr marL="2647051" indent="0">
              <a:buNone/>
              <a:defRPr sz="1654"/>
            </a:lvl8pPr>
            <a:lvl9pPr marL="3025201" indent="0">
              <a:buNone/>
              <a:defRPr sz="1654"/>
            </a:lvl9pPr>
          </a:lstStyle>
          <a:p>
            <a:endParaRPr lang="ar-IQ"/>
          </a:p>
        </p:txBody>
      </p:sp>
      <p:sp>
        <p:nvSpPr>
          <p:cNvPr id="4" name="عنصر نائب للنص 3"/>
          <p:cNvSpPr>
            <a:spLocks noGrp="1"/>
          </p:cNvSpPr>
          <p:nvPr>
            <p:ph type="body" sz="half" idx="2"/>
          </p:nvPr>
        </p:nvSpPr>
        <p:spPr>
          <a:xfrm>
            <a:off x="1482372" y="8367830"/>
            <a:ext cx="4537710" cy="1254802"/>
          </a:xfrm>
        </p:spPr>
        <p:txBody>
          <a:bodyPr/>
          <a:lstStyle>
            <a:lvl1pPr marL="0" indent="0">
              <a:buNone/>
              <a:defRPr sz="1158"/>
            </a:lvl1pPr>
            <a:lvl2pPr marL="378150" indent="0">
              <a:buNone/>
              <a:defRPr sz="993"/>
            </a:lvl2pPr>
            <a:lvl3pPr marL="756300" indent="0">
              <a:buNone/>
              <a:defRPr sz="827"/>
            </a:lvl3pPr>
            <a:lvl4pPr marL="1134450" indent="0">
              <a:buNone/>
              <a:defRPr sz="744"/>
            </a:lvl4pPr>
            <a:lvl5pPr marL="1512600" indent="0">
              <a:buNone/>
              <a:defRPr sz="744"/>
            </a:lvl5pPr>
            <a:lvl6pPr marL="1890751" indent="0">
              <a:buNone/>
              <a:defRPr sz="744"/>
            </a:lvl6pPr>
            <a:lvl7pPr marL="2268901" indent="0">
              <a:buNone/>
              <a:defRPr sz="744"/>
            </a:lvl7pPr>
            <a:lvl8pPr marL="2647051" indent="0">
              <a:buNone/>
              <a:defRPr sz="744"/>
            </a:lvl8pPr>
            <a:lvl9pPr marL="3025201" indent="0">
              <a:buNone/>
              <a:defRPr sz="744"/>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rtl="0"/>
            <a:fld id="{1D8BD707-D9CF-40AE-B4C6-C98DA3205C09}" type="datetimeFigureOut">
              <a:rPr lang="en-US" smtClean="0">
                <a:solidFill>
                  <a:prstClr val="black"/>
                </a:solidFill>
              </a:rPr>
              <a:pPr rtl="0"/>
              <a:t>11/17/2018</a:t>
            </a:fld>
            <a:endParaRPr lang="en-US">
              <a:solidFill>
                <a:prstClr val="black"/>
              </a:solidFill>
            </a:endParaRPr>
          </a:p>
        </p:txBody>
      </p:sp>
      <p:sp>
        <p:nvSpPr>
          <p:cNvPr id="6" name="عنصر نائب للتذييل 5"/>
          <p:cNvSpPr>
            <a:spLocks noGrp="1"/>
          </p:cNvSpPr>
          <p:nvPr>
            <p:ph type="ftr" sz="quarter" idx="11"/>
          </p:nvPr>
        </p:nvSpPr>
        <p:spPr/>
        <p:txBody>
          <a:bodyPr/>
          <a:lstStyle/>
          <a:p>
            <a:pPr rtl="0"/>
            <a:endParaRPr lang="en-US">
              <a:solidFill>
                <a:prstClr val="black"/>
              </a:solidFill>
            </a:endParaRPr>
          </a:p>
        </p:txBody>
      </p:sp>
      <p:sp>
        <p:nvSpPr>
          <p:cNvPr id="7" name="عنصر نائب لرقم الشريحة 6"/>
          <p:cNvSpPr>
            <a:spLocks noGrp="1"/>
          </p:cNvSpPr>
          <p:nvPr>
            <p:ph type="sldNum" sz="quarter" idx="12"/>
          </p:nvPr>
        </p:nvSpPr>
        <p:spPr/>
        <p:txBody>
          <a:bodyPr/>
          <a:lstStyle/>
          <a:p>
            <a:pPr rtl="0"/>
            <a:fld id="{B6F15528-21DE-4FAA-801E-634DDDAF4B2B}" type="slidenum">
              <a:rPr lang="en-US" smtClean="0">
                <a:solidFill>
                  <a:prstClr val="black"/>
                </a:solidFill>
              </a:rPr>
              <a:pPr rtl="0"/>
              <a:t>‹#›</a:t>
            </a:fld>
            <a:endParaRPr lang="en-US">
              <a:solidFill>
                <a:prstClr val="black"/>
              </a:solidFill>
            </a:endParaRPr>
          </a:p>
        </p:txBody>
      </p:sp>
    </p:spTree>
    <p:extLst>
      <p:ext uri="{BB962C8B-B14F-4D97-AF65-F5344CB8AC3E}">
        <p14:creationId xmlns:p14="http://schemas.microsoft.com/office/powerpoint/2010/main" val="288166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rtl="0"/>
            <a:fld id="{1D8BD707-D9CF-40AE-B4C6-C98DA3205C09}" type="datetimeFigureOut">
              <a:rPr lang="en-US" smtClean="0">
                <a:solidFill>
                  <a:prstClr val="black"/>
                </a:solidFill>
              </a:rPr>
              <a:pPr rtl="0"/>
              <a:t>11/17/2018</a:t>
            </a:fld>
            <a:endParaRPr lang="en-US">
              <a:solidFill>
                <a:prstClr val="black"/>
              </a:solidFill>
            </a:endParaRPr>
          </a:p>
        </p:txBody>
      </p:sp>
      <p:sp>
        <p:nvSpPr>
          <p:cNvPr id="5" name="عنصر نائب للتذييل 4"/>
          <p:cNvSpPr>
            <a:spLocks noGrp="1"/>
          </p:cNvSpPr>
          <p:nvPr>
            <p:ph type="ftr" sz="quarter" idx="11"/>
          </p:nvPr>
        </p:nvSpPr>
        <p:spPr/>
        <p:txBody>
          <a:bodyPr/>
          <a:lstStyle/>
          <a:p>
            <a:pPr rtl="0"/>
            <a:endParaRPr lang="en-US">
              <a:solidFill>
                <a:prstClr val="black"/>
              </a:solidFill>
            </a:endParaRPr>
          </a:p>
        </p:txBody>
      </p:sp>
      <p:sp>
        <p:nvSpPr>
          <p:cNvPr id="6" name="عنصر نائب لرقم الشريحة 5"/>
          <p:cNvSpPr>
            <a:spLocks noGrp="1"/>
          </p:cNvSpPr>
          <p:nvPr>
            <p:ph type="sldNum" sz="quarter" idx="12"/>
          </p:nvPr>
        </p:nvSpPr>
        <p:spPr/>
        <p:txBody>
          <a:bodyPr/>
          <a:lstStyle/>
          <a:p>
            <a:pPr rtl="0"/>
            <a:fld id="{B6F15528-21DE-4FAA-801E-634DDDAF4B2B}" type="slidenum">
              <a:rPr lang="en-US" smtClean="0">
                <a:solidFill>
                  <a:prstClr val="black"/>
                </a:solidFill>
              </a:rPr>
              <a:pPr rtl="0"/>
              <a:t>‹#›</a:t>
            </a:fld>
            <a:endParaRPr lang="en-US">
              <a:solidFill>
                <a:prstClr val="black"/>
              </a:solidFill>
            </a:endParaRPr>
          </a:p>
        </p:txBody>
      </p:sp>
    </p:spTree>
    <p:extLst>
      <p:ext uri="{BB962C8B-B14F-4D97-AF65-F5344CB8AC3E}">
        <p14:creationId xmlns:p14="http://schemas.microsoft.com/office/powerpoint/2010/main" val="150782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5483066" y="428169"/>
            <a:ext cx="1701641" cy="912269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378143" y="428169"/>
            <a:ext cx="4978876" cy="912269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rtl="0"/>
            <a:fld id="{1D8BD707-D9CF-40AE-B4C6-C98DA3205C09}" type="datetimeFigureOut">
              <a:rPr lang="en-US" smtClean="0">
                <a:solidFill>
                  <a:prstClr val="black"/>
                </a:solidFill>
              </a:rPr>
              <a:pPr rtl="0"/>
              <a:t>11/17/2018</a:t>
            </a:fld>
            <a:endParaRPr lang="en-US">
              <a:solidFill>
                <a:prstClr val="black"/>
              </a:solidFill>
            </a:endParaRPr>
          </a:p>
        </p:txBody>
      </p:sp>
      <p:sp>
        <p:nvSpPr>
          <p:cNvPr id="5" name="عنصر نائب للتذييل 4"/>
          <p:cNvSpPr>
            <a:spLocks noGrp="1"/>
          </p:cNvSpPr>
          <p:nvPr>
            <p:ph type="ftr" sz="quarter" idx="11"/>
          </p:nvPr>
        </p:nvSpPr>
        <p:spPr/>
        <p:txBody>
          <a:bodyPr/>
          <a:lstStyle/>
          <a:p>
            <a:pPr rtl="0"/>
            <a:endParaRPr lang="en-US">
              <a:solidFill>
                <a:prstClr val="black"/>
              </a:solidFill>
            </a:endParaRPr>
          </a:p>
        </p:txBody>
      </p:sp>
      <p:sp>
        <p:nvSpPr>
          <p:cNvPr id="6" name="عنصر نائب لرقم الشريحة 5"/>
          <p:cNvSpPr>
            <a:spLocks noGrp="1"/>
          </p:cNvSpPr>
          <p:nvPr>
            <p:ph type="sldNum" sz="quarter" idx="12"/>
          </p:nvPr>
        </p:nvSpPr>
        <p:spPr/>
        <p:txBody>
          <a:bodyPr/>
          <a:lstStyle/>
          <a:p>
            <a:pPr rtl="0"/>
            <a:fld id="{B6F15528-21DE-4FAA-801E-634DDDAF4B2B}" type="slidenum">
              <a:rPr lang="en-US" smtClean="0">
                <a:solidFill>
                  <a:prstClr val="black"/>
                </a:solidFill>
              </a:rPr>
              <a:pPr rtl="0"/>
              <a:t>‹#›</a:t>
            </a:fld>
            <a:endParaRPr lang="en-US">
              <a:solidFill>
                <a:prstClr val="black"/>
              </a:solidFill>
            </a:endParaRPr>
          </a:p>
        </p:txBody>
      </p:sp>
    </p:spTree>
    <p:extLst>
      <p:ext uri="{BB962C8B-B14F-4D97-AF65-F5344CB8AC3E}">
        <p14:creationId xmlns:p14="http://schemas.microsoft.com/office/powerpoint/2010/main" val="14790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567214" y="3321393"/>
            <a:ext cx="6428423" cy="2291810"/>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134428" y="6058694"/>
            <a:ext cx="5293995" cy="2732352"/>
          </a:xfrm>
        </p:spPr>
        <p:txBody>
          <a:bodyPr/>
          <a:lstStyle>
            <a:lvl1pPr marL="0" indent="0" algn="ctr">
              <a:buNone/>
              <a:defRPr>
                <a:solidFill>
                  <a:schemeClr val="tx1">
                    <a:tint val="75000"/>
                  </a:schemeClr>
                </a:solidFill>
              </a:defRPr>
            </a:lvl1pPr>
            <a:lvl2pPr marL="378150" indent="0" algn="ctr">
              <a:buNone/>
              <a:defRPr>
                <a:solidFill>
                  <a:schemeClr val="tx1">
                    <a:tint val="75000"/>
                  </a:schemeClr>
                </a:solidFill>
              </a:defRPr>
            </a:lvl2pPr>
            <a:lvl3pPr marL="756300" indent="0" algn="ctr">
              <a:buNone/>
              <a:defRPr>
                <a:solidFill>
                  <a:schemeClr val="tx1">
                    <a:tint val="75000"/>
                  </a:schemeClr>
                </a:solidFill>
              </a:defRPr>
            </a:lvl3pPr>
            <a:lvl4pPr marL="1134450" indent="0" algn="ctr">
              <a:buNone/>
              <a:defRPr>
                <a:solidFill>
                  <a:schemeClr val="tx1">
                    <a:tint val="75000"/>
                  </a:schemeClr>
                </a:solidFill>
              </a:defRPr>
            </a:lvl4pPr>
            <a:lvl5pPr marL="1512600" indent="0" algn="ctr">
              <a:buNone/>
              <a:defRPr>
                <a:solidFill>
                  <a:schemeClr val="tx1">
                    <a:tint val="75000"/>
                  </a:schemeClr>
                </a:solidFill>
              </a:defRPr>
            </a:lvl5pPr>
            <a:lvl6pPr marL="1890751" indent="0" algn="ctr">
              <a:buNone/>
              <a:defRPr>
                <a:solidFill>
                  <a:schemeClr val="tx1">
                    <a:tint val="75000"/>
                  </a:schemeClr>
                </a:solidFill>
              </a:defRPr>
            </a:lvl6pPr>
            <a:lvl7pPr marL="2268901" indent="0" algn="ctr">
              <a:buNone/>
              <a:defRPr>
                <a:solidFill>
                  <a:schemeClr val="tx1">
                    <a:tint val="75000"/>
                  </a:schemeClr>
                </a:solidFill>
              </a:defRPr>
            </a:lvl7pPr>
            <a:lvl8pPr marL="2647051" indent="0" algn="ctr">
              <a:buNone/>
              <a:defRPr>
                <a:solidFill>
                  <a:schemeClr val="tx1">
                    <a:tint val="75000"/>
                  </a:schemeClr>
                </a:solidFill>
              </a:defRPr>
            </a:lvl8pPr>
            <a:lvl9pPr marL="3025201"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rtl="0"/>
            <a:fld id="{1D8BD707-D9CF-40AE-B4C6-C98DA3205C09}" type="datetimeFigureOut">
              <a:rPr lang="en-US" smtClean="0">
                <a:solidFill>
                  <a:prstClr val="black"/>
                </a:solidFill>
              </a:rPr>
              <a:pPr rtl="0"/>
              <a:t>11/17/2018</a:t>
            </a:fld>
            <a:endParaRPr lang="en-US">
              <a:solidFill>
                <a:prstClr val="black"/>
              </a:solidFill>
            </a:endParaRPr>
          </a:p>
        </p:txBody>
      </p:sp>
      <p:sp>
        <p:nvSpPr>
          <p:cNvPr id="5" name="عنصر نائب للتذييل 4"/>
          <p:cNvSpPr>
            <a:spLocks noGrp="1"/>
          </p:cNvSpPr>
          <p:nvPr>
            <p:ph type="ftr" sz="quarter" idx="11"/>
          </p:nvPr>
        </p:nvSpPr>
        <p:spPr/>
        <p:txBody>
          <a:bodyPr/>
          <a:lstStyle/>
          <a:p>
            <a:pPr rtl="0"/>
            <a:endParaRPr lang="en-US">
              <a:solidFill>
                <a:prstClr val="black"/>
              </a:solidFill>
            </a:endParaRPr>
          </a:p>
        </p:txBody>
      </p:sp>
      <p:sp>
        <p:nvSpPr>
          <p:cNvPr id="6" name="عنصر نائب لرقم الشريحة 5"/>
          <p:cNvSpPr>
            <a:spLocks noGrp="1"/>
          </p:cNvSpPr>
          <p:nvPr>
            <p:ph type="sldNum" sz="quarter" idx="12"/>
          </p:nvPr>
        </p:nvSpPr>
        <p:spPr/>
        <p:txBody>
          <a:bodyPr/>
          <a:lstStyle/>
          <a:p>
            <a:pPr rtl="0"/>
            <a:fld id="{B6F15528-21DE-4FAA-801E-634DDDAF4B2B}" type="slidenum">
              <a:rPr lang="en-US" smtClean="0">
                <a:solidFill>
                  <a:prstClr val="black"/>
                </a:solidFill>
              </a:rPr>
              <a:pPr rtl="0"/>
              <a:t>‹#›</a:t>
            </a:fld>
            <a:endParaRPr lang="en-US">
              <a:solidFill>
                <a:prstClr val="black"/>
              </a:solidFill>
            </a:endParaRPr>
          </a:p>
        </p:txBody>
      </p:sp>
    </p:spTree>
    <p:extLst>
      <p:ext uri="{BB962C8B-B14F-4D97-AF65-F5344CB8AC3E}">
        <p14:creationId xmlns:p14="http://schemas.microsoft.com/office/powerpoint/2010/main" val="106090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rtl="0"/>
            <a:fld id="{1D8BD707-D9CF-40AE-B4C6-C98DA3205C09}" type="datetimeFigureOut">
              <a:rPr lang="en-US" smtClean="0">
                <a:solidFill>
                  <a:prstClr val="black"/>
                </a:solidFill>
              </a:rPr>
              <a:pPr rtl="0"/>
              <a:t>11/17/2018</a:t>
            </a:fld>
            <a:endParaRPr lang="en-US">
              <a:solidFill>
                <a:prstClr val="black"/>
              </a:solidFill>
            </a:endParaRPr>
          </a:p>
        </p:txBody>
      </p:sp>
      <p:sp>
        <p:nvSpPr>
          <p:cNvPr id="5" name="عنصر نائب للتذييل 4"/>
          <p:cNvSpPr>
            <a:spLocks noGrp="1"/>
          </p:cNvSpPr>
          <p:nvPr>
            <p:ph type="ftr" sz="quarter" idx="11"/>
          </p:nvPr>
        </p:nvSpPr>
        <p:spPr/>
        <p:txBody>
          <a:bodyPr/>
          <a:lstStyle/>
          <a:p>
            <a:pPr rtl="0"/>
            <a:endParaRPr lang="en-US">
              <a:solidFill>
                <a:prstClr val="black"/>
              </a:solidFill>
            </a:endParaRPr>
          </a:p>
        </p:txBody>
      </p:sp>
      <p:sp>
        <p:nvSpPr>
          <p:cNvPr id="6" name="عنصر نائب لرقم الشريحة 5"/>
          <p:cNvSpPr>
            <a:spLocks noGrp="1"/>
          </p:cNvSpPr>
          <p:nvPr>
            <p:ph type="sldNum" sz="quarter" idx="12"/>
          </p:nvPr>
        </p:nvSpPr>
        <p:spPr/>
        <p:txBody>
          <a:bodyPr/>
          <a:lstStyle/>
          <a:p>
            <a:pPr rtl="0"/>
            <a:fld id="{B6F15528-21DE-4FAA-801E-634DDDAF4B2B}" type="slidenum">
              <a:rPr lang="en-US" smtClean="0">
                <a:solidFill>
                  <a:prstClr val="black"/>
                </a:solidFill>
              </a:rPr>
              <a:pPr rtl="0"/>
              <a:t>‹#›</a:t>
            </a:fld>
            <a:endParaRPr lang="en-US">
              <a:solidFill>
                <a:prstClr val="black"/>
              </a:solidFill>
            </a:endParaRPr>
          </a:p>
        </p:txBody>
      </p:sp>
    </p:spTree>
    <p:extLst>
      <p:ext uri="{BB962C8B-B14F-4D97-AF65-F5344CB8AC3E}">
        <p14:creationId xmlns:p14="http://schemas.microsoft.com/office/powerpoint/2010/main" val="40999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597413" y="6870481"/>
            <a:ext cx="6428423" cy="2123513"/>
          </a:xfrm>
        </p:spPr>
        <p:txBody>
          <a:bodyPr anchor="t"/>
          <a:lstStyle>
            <a:lvl1pPr algn="r">
              <a:defRPr sz="3308"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597413" y="4531647"/>
            <a:ext cx="6428423" cy="2338833"/>
          </a:xfrm>
        </p:spPr>
        <p:txBody>
          <a:bodyPr anchor="b"/>
          <a:lstStyle>
            <a:lvl1pPr marL="0" indent="0">
              <a:buNone/>
              <a:defRPr sz="1654">
                <a:solidFill>
                  <a:schemeClr val="tx1">
                    <a:tint val="75000"/>
                  </a:schemeClr>
                </a:solidFill>
              </a:defRPr>
            </a:lvl1pPr>
            <a:lvl2pPr marL="378150" indent="0">
              <a:buNone/>
              <a:defRPr sz="1489">
                <a:solidFill>
                  <a:schemeClr val="tx1">
                    <a:tint val="75000"/>
                  </a:schemeClr>
                </a:solidFill>
              </a:defRPr>
            </a:lvl2pPr>
            <a:lvl3pPr marL="756300" indent="0">
              <a:buNone/>
              <a:defRPr sz="1323">
                <a:solidFill>
                  <a:schemeClr val="tx1">
                    <a:tint val="75000"/>
                  </a:schemeClr>
                </a:solidFill>
              </a:defRPr>
            </a:lvl3pPr>
            <a:lvl4pPr marL="1134450" indent="0">
              <a:buNone/>
              <a:defRPr sz="1158">
                <a:solidFill>
                  <a:schemeClr val="tx1">
                    <a:tint val="75000"/>
                  </a:schemeClr>
                </a:solidFill>
              </a:defRPr>
            </a:lvl4pPr>
            <a:lvl5pPr marL="1512600" indent="0">
              <a:buNone/>
              <a:defRPr sz="1158">
                <a:solidFill>
                  <a:schemeClr val="tx1">
                    <a:tint val="75000"/>
                  </a:schemeClr>
                </a:solidFill>
              </a:defRPr>
            </a:lvl5pPr>
            <a:lvl6pPr marL="1890751" indent="0">
              <a:buNone/>
              <a:defRPr sz="1158">
                <a:solidFill>
                  <a:schemeClr val="tx1">
                    <a:tint val="75000"/>
                  </a:schemeClr>
                </a:solidFill>
              </a:defRPr>
            </a:lvl6pPr>
            <a:lvl7pPr marL="2268901" indent="0">
              <a:buNone/>
              <a:defRPr sz="1158">
                <a:solidFill>
                  <a:schemeClr val="tx1">
                    <a:tint val="75000"/>
                  </a:schemeClr>
                </a:solidFill>
              </a:defRPr>
            </a:lvl7pPr>
            <a:lvl8pPr marL="2647051" indent="0">
              <a:buNone/>
              <a:defRPr sz="1158">
                <a:solidFill>
                  <a:schemeClr val="tx1">
                    <a:tint val="75000"/>
                  </a:schemeClr>
                </a:solidFill>
              </a:defRPr>
            </a:lvl8pPr>
            <a:lvl9pPr marL="3025201" indent="0">
              <a:buNone/>
              <a:defRPr sz="1158">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rtl="0"/>
            <a:fld id="{1D8BD707-D9CF-40AE-B4C6-C98DA3205C09}" type="datetimeFigureOut">
              <a:rPr lang="en-US" smtClean="0">
                <a:solidFill>
                  <a:prstClr val="black"/>
                </a:solidFill>
              </a:rPr>
              <a:pPr rtl="0"/>
              <a:t>11/17/2018</a:t>
            </a:fld>
            <a:endParaRPr lang="en-US">
              <a:solidFill>
                <a:prstClr val="black"/>
              </a:solidFill>
            </a:endParaRPr>
          </a:p>
        </p:txBody>
      </p:sp>
      <p:sp>
        <p:nvSpPr>
          <p:cNvPr id="5" name="عنصر نائب للتذييل 4"/>
          <p:cNvSpPr>
            <a:spLocks noGrp="1"/>
          </p:cNvSpPr>
          <p:nvPr>
            <p:ph type="ftr" sz="quarter" idx="11"/>
          </p:nvPr>
        </p:nvSpPr>
        <p:spPr/>
        <p:txBody>
          <a:bodyPr/>
          <a:lstStyle/>
          <a:p>
            <a:pPr rtl="0"/>
            <a:endParaRPr lang="en-US">
              <a:solidFill>
                <a:prstClr val="black"/>
              </a:solidFill>
            </a:endParaRPr>
          </a:p>
        </p:txBody>
      </p:sp>
      <p:sp>
        <p:nvSpPr>
          <p:cNvPr id="6" name="عنصر نائب لرقم الشريحة 5"/>
          <p:cNvSpPr>
            <a:spLocks noGrp="1"/>
          </p:cNvSpPr>
          <p:nvPr>
            <p:ph type="sldNum" sz="quarter" idx="12"/>
          </p:nvPr>
        </p:nvSpPr>
        <p:spPr/>
        <p:txBody>
          <a:bodyPr/>
          <a:lstStyle/>
          <a:p>
            <a:pPr rtl="0"/>
            <a:fld id="{B6F15528-21DE-4FAA-801E-634DDDAF4B2B}" type="slidenum">
              <a:rPr lang="en-US" smtClean="0">
                <a:solidFill>
                  <a:prstClr val="black"/>
                </a:solidFill>
              </a:rPr>
              <a:pPr rtl="0"/>
              <a:t>‹#›</a:t>
            </a:fld>
            <a:endParaRPr lang="en-US">
              <a:solidFill>
                <a:prstClr val="black"/>
              </a:solidFill>
            </a:endParaRPr>
          </a:p>
        </p:txBody>
      </p:sp>
    </p:spTree>
    <p:extLst>
      <p:ext uri="{BB962C8B-B14F-4D97-AF65-F5344CB8AC3E}">
        <p14:creationId xmlns:p14="http://schemas.microsoft.com/office/powerpoint/2010/main" val="365411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378142" y="2494757"/>
            <a:ext cx="3340259" cy="7056102"/>
          </a:xfrm>
        </p:spPr>
        <p:txBody>
          <a:bodyPr/>
          <a:lstStyle>
            <a:lvl1pPr>
              <a:defRPr sz="2316"/>
            </a:lvl1pPr>
            <a:lvl2pPr>
              <a:defRPr sz="1985"/>
            </a:lvl2pPr>
            <a:lvl3pPr>
              <a:defRPr sz="1654"/>
            </a:lvl3pPr>
            <a:lvl4pPr>
              <a:defRPr sz="1489"/>
            </a:lvl4pPr>
            <a:lvl5pPr>
              <a:defRPr sz="1489"/>
            </a:lvl5pPr>
            <a:lvl6pPr>
              <a:defRPr sz="1489"/>
            </a:lvl6pPr>
            <a:lvl7pPr>
              <a:defRPr sz="1489"/>
            </a:lvl7pPr>
            <a:lvl8pPr>
              <a:defRPr sz="1489"/>
            </a:lvl8pPr>
            <a:lvl9pPr>
              <a:defRPr sz="1489"/>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3844449" y="2494757"/>
            <a:ext cx="3340259" cy="7056102"/>
          </a:xfrm>
        </p:spPr>
        <p:txBody>
          <a:bodyPr/>
          <a:lstStyle>
            <a:lvl1pPr>
              <a:defRPr sz="2316"/>
            </a:lvl1pPr>
            <a:lvl2pPr>
              <a:defRPr sz="1985"/>
            </a:lvl2pPr>
            <a:lvl3pPr>
              <a:defRPr sz="1654"/>
            </a:lvl3pPr>
            <a:lvl4pPr>
              <a:defRPr sz="1489"/>
            </a:lvl4pPr>
            <a:lvl5pPr>
              <a:defRPr sz="1489"/>
            </a:lvl5pPr>
            <a:lvl6pPr>
              <a:defRPr sz="1489"/>
            </a:lvl6pPr>
            <a:lvl7pPr>
              <a:defRPr sz="1489"/>
            </a:lvl7pPr>
            <a:lvl8pPr>
              <a:defRPr sz="1489"/>
            </a:lvl8pPr>
            <a:lvl9pPr>
              <a:defRPr sz="1489"/>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rtl="0"/>
            <a:fld id="{1D8BD707-D9CF-40AE-B4C6-C98DA3205C09}" type="datetimeFigureOut">
              <a:rPr lang="en-US" smtClean="0">
                <a:solidFill>
                  <a:prstClr val="black"/>
                </a:solidFill>
              </a:rPr>
              <a:pPr rtl="0"/>
              <a:t>11/17/2018</a:t>
            </a:fld>
            <a:endParaRPr lang="en-US">
              <a:solidFill>
                <a:prstClr val="black"/>
              </a:solidFill>
            </a:endParaRPr>
          </a:p>
        </p:txBody>
      </p:sp>
      <p:sp>
        <p:nvSpPr>
          <p:cNvPr id="6" name="عنصر نائب للتذييل 5"/>
          <p:cNvSpPr>
            <a:spLocks noGrp="1"/>
          </p:cNvSpPr>
          <p:nvPr>
            <p:ph type="ftr" sz="quarter" idx="11"/>
          </p:nvPr>
        </p:nvSpPr>
        <p:spPr/>
        <p:txBody>
          <a:bodyPr/>
          <a:lstStyle/>
          <a:p>
            <a:pPr rtl="0"/>
            <a:endParaRPr lang="en-US">
              <a:solidFill>
                <a:prstClr val="black"/>
              </a:solidFill>
            </a:endParaRPr>
          </a:p>
        </p:txBody>
      </p:sp>
      <p:sp>
        <p:nvSpPr>
          <p:cNvPr id="7" name="عنصر نائب لرقم الشريحة 6"/>
          <p:cNvSpPr>
            <a:spLocks noGrp="1"/>
          </p:cNvSpPr>
          <p:nvPr>
            <p:ph type="sldNum" sz="quarter" idx="12"/>
          </p:nvPr>
        </p:nvSpPr>
        <p:spPr/>
        <p:txBody>
          <a:bodyPr/>
          <a:lstStyle/>
          <a:p>
            <a:pPr rtl="0"/>
            <a:fld id="{B6F15528-21DE-4FAA-801E-634DDDAF4B2B}" type="slidenum">
              <a:rPr lang="en-US" smtClean="0">
                <a:solidFill>
                  <a:prstClr val="black"/>
                </a:solidFill>
              </a:rPr>
              <a:pPr rtl="0"/>
              <a:t>‹#›</a:t>
            </a:fld>
            <a:endParaRPr lang="en-US">
              <a:solidFill>
                <a:prstClr val="black"/>
              </a:solidFill>
            </a:endParaRPr>
          </a:p>
        </p:txBody>
      </p:sp>
    </p:spTree>
    <p:extLst>
      <p:ext uri="{BB962C8B-B14F-4D97-AF65-F5344CB8AC3E}">
        <p14:creationId xmlns:p14="http://schemas.microsoft.com/office/powerpoint/2010/main" val="48643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378143" y="2393284"/>
            <a:ext cx="3341572" cy="997407"/>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378143" y="3390691"/>
            <a:ext cx="3341572" cy="6160168"/>
          </a:xfrm>
        </p:spPr>
        <p:txBody>
          <a:bodyPr/>
          <a:lstStyle>
            <a:lvl1pPr>
              <a:defRPr sz="1985"/>
            </a:lvl1pPr>
            <a:lvl2pPr>
              <a:defRPr sz="1654"/>
            </a:lvl2pPr>
            <a:lvl3pPr>
              <a:defRPr sz="1489"/>
            </a:lvl3pPr>
            <a:lvl4pPr>
              <a:defRPr sz="1323"/>
            </a:lvl4pPr>
            <a:lvl5pPr>
              <a:defRPr sz="1323"/>
            </a:lvl5pPr>
            <a:lvl6pPr>
              <a:defRPr sz="1323"/>
            </a:lvl6pPr>
            <a:lvl7pPr>
              <a:defRPr sz="1323"/>
            </a:lvl7pPr>
            <a:lvl8pPr>
              <a:defRPr sz="1323"/>
            </a:lvl8pPr>
            <a:lvl9pPr>
              <a:defRPr sz="1323"/>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3841823" y="2393284"/>
            <a:ext cx="3342885" cy="997407"/>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3841823" y="3390691"/>
            <a:ext cx="3342885" cy="6160168"/>
          </a:xfrm>
        </p:spPr>
        <p:txBody>
          <a:bodyPr/>
          <a:lstStyle>
            <a:lvl1pPr>
              <a:defRPr sz="1985"/>
            </a:lvl1pPr>
            <a:lvl2pPr>
              <a:defRPr sz="1654"/>
            </a:lvl2pPr>
            <a:lvl3pPr>
              <a:defRPr sz="1489"/>
            </a:lvl3pPr>
            <a:lvl4pPr>
              <a:defRPr sz="1323"/>
            </a:lvl4pPr>
            <a:lvl5pPr>
              <a:defRPr sz="1323"/>
            </a:lvl5pPr>
            <a:lvl6pPr>
              <a:defRPr sz="1323"/>
            </a:lvl6pPr>
            <a:lvl7pPr>
              <a:defRPr sz="1323"/>
            </a:lvl7pPr>
            <a:lvl8pPr>
              <a:defRPr sz="1323"/>
            </a:lvl8pPr>
            <a:lvl9pPr>
              <a:defRPr sz="1323"/>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rtl="0"/>
            <a:fld id="{1D8BD707-D9CF-40AE-B4C6-C98DA3205C09}" type="datetimeFigureOut">
              <a:rPr lang="en-US" smtClean="0">
                <a:solidFill>
                  <a:prstClr val="black"/>
                </a:solidFill>
              </a:rPr>
              <a:pPr rtl="0"/>
              <a:t>11/17/2018</a:t>
            </a:fld>
            <a:endParaRPr lang="en-US">
              <a:solidFill>
                <a:prstClr val="black"/>
              </a:solidFill>
            </a:endParaRPr>
          </a:p>
        </p:txBody>
      </p:sp>
      <p:sp>
        <p:nvSpPr>
          <p:cNvPr id="8" name="عنصر نائب للتذييل 7"/>
          <p:cNvSpPr>
            <a:spLocks noGrp="1"/>
          </p:cNvSpPr>
          <p:nvPr>
            <p:ph type="ftr" sz="quarter" idx="11"/>
          </p:nvPr>
        </p:nvSpPr>
        <p:spPr/>
        <p:txBody>
          <a:bodyPr/>
          <a:lstStyle/>
          <a:p>
            <a:pPr rtl="0"/>
            <a:endParaRPr lang="en-US">
              <a:solidFill>
                <a:prstClr val="black"/>
              </a:solidFill>
            </a:endParaRPr>
          </a:p>
        </p:txBody>
      </p:sp>
      <p:sp>
        <p:nvSpPr>
          <p:cNvPr id="9" name="عنصر نائب لرقم الشريحة 8"/>
          <p:cNvSpPr>
            <a:spLocks noGrp="1"/>
          </p:cNvSpPr>
          <p:nvPr>
            <p:ph type="sldNum" sz="quarter" idx="12"/>
          </p:nvPr>
        </p:nvSpPr>
        <p:spPr/>
        <p:txBody>
          <a:bodyPr/>
          <a:lstStyle/>
          <a:p>
            <a:pPr rtl="0"/>
            <a:fld id="{B6F15528-21DE-4FAA-801E-634DDDAF4B2B}" type="slidenum">
              <a:rPr lang="en-US" smtClean="0">
                <a:solidFill>
                  <a:prstClr val="black"/>
                </a:solidFill>
              </a:rPr>
              <a:pPr rtl="0"/>
              <a:t>‹#›</a:t>
            </a:fld>
            <a:endParaRPr lang="en-US">
              <a:solidFill>
                <a:prstClr val="black"/>
              </a:solidFill>
            </a:endParaRPr>
          </a:p>
        </p:txBody>
      </p:sp>
    </p:spTree>
    <p:extLst>
      <p:ext uri="{BB962C8B-B14F-4D97-AF65-F5344CB8AC3E}">
        <p14:creationId xmlns:p14="http://schemas.microsoft.com/office/powerpoint/2010/main" val="86710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rtl="0"/>
            <a:fld id="{1D8BD707-D9CF-40AE-B4C6-C98DA3205C09}" type="datetimeFigureOut">
              <a:rPr lang="en-US" smtClean="0">
                <a:solidFill>
                  <a:prstClr val="black"/>
                </a:solidFill>
              </a:rPr>
              <a:pPr rtl="0"/>
              <a:t>11/17/2018</a:t>
            </a:fld>
            <a:endParaRPr lang="en-US">
              <a:solidFill>
                <a:prstClr val="black"/>
              </a:solidFill>
            </a:endParaRPr>
          </a:p>
        </p:txBody>
      </p:sp>
      <p:sp>
        <p:nvSpPr>
          <p:cNvPr id="4" name="عنصر نائب للتذييل 3"/>
          <p:cNvSpPr>
            <a:spLocks noGrp="1"/>
          </p:cNvSpPr>
          <p:nvPr>
            <p:ph type="ftr" sz="quarter" idx="11"/>
          </p:nvPr>
        </p:nvSpPr>
        <p:spPr/>
        <p:txBody>
          <a:bodyPr/>
          <a:lstStyle/>
          <a:p>
            <a:pPr rtl="0"/>
            <a:endParaRPr lang="en-US">
              <a:solidFill>
                <a:prstClr val="black"/>
              </a:solidFill>
            </a:endParaRPr>
          </a:p>
        </p:txBody>
      </p:sp>
      <p:sp>
        <p:nvSpPr>
          <p:cNvPr id="5" name="عنصر نائب لرقم الشريحة 4"/>
          <p:cNvSpPr>
            <a:spLocks noGrp="1"/>
          </p:cNvSpPr>
          <p:nvPr>
            <p:ph type="sldNum" sz="quarter" idx="12"/>
          </p:nvPr>
        </p:nvSpPr>
        <p:spPr/>
        <p:txBody>
          <a:bodyPr/>
          <a:lstStyle/>
          <a:p>
            <a:pPr rtl="0"/>
            <a:fld id="{B6F15528-21DE-4FAA-801E-634DDDAF4B2B}" type="slidenum">
              <a:rPr lang="en-US" smtClean="0">
                <a:solidFill>
                  <a:prstClr val="black"/>
                </a:solidFill>
              </a:rPr>
              <a:pPr rtl="0"/>
              <a:t>‹#›</a:t>
            </a:fld>
            <a:endParaRPr lang="en-US">
              <a:solidFill>
                <a:prstClr val="black"/>
              </a:solidFill>
            </a:endParaRPr>
          </a:p>
        </p:txBody>
      </p:sp>
    </p:spTree>
    <p:extLst>
      <p:ext uri="{BB962C8B-B14F-4D97-AF65-F5344CB8AC3E}">
        <p14:creationId xmlns:p14="http://schemas.microsoft.com/office/powerpoint/2010/main" val="339340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rtl="0"/>
            <a:fld id="{1D8BD707-D9CF-40AE-B4C6-C98DA3205C09}" type="datetimeFigureOut">
              <a:rPr lang="en-US" smtClean="0">
                <a:solidFill>
                  <a:prstClr val="black"/>
                </a:solidFill>
              </a:rPr>
              <a:pPr rtl="0"/>
              <a:t>11/17/2018</a:t>
            </a:fld>
            <a:endParaRPr lang="en-US">
              <a:solidFill>
                <a:prstClr val="black"/>
              </a:solidFill>
            </a:endParaRPr>
          </a:p>
        </p:txBody>
      </p:sp>
      <p:sp>
        <p:nvSpPr>
          <p:cNvPr id="3" name="عنصر نائب للتذييل 2"/>
          <p:cNvSpPr>
            <a:spLocks noGrp="1"/>
          </p:cNvSpPr>
          <p:nvPr>
            <p:ph type="ftr" sz="quarter" idx="11"/>
          </p:nvPr>
        </p:nvSpPr>
        <p:spPr/>
        <p:txBody>
          <a:bodyPr/>
          <a:lstStyle/>
          <a:p>
            <a:pPr rtl="0"/>
            <a:endParaRPr lang="en-US">
              <a:solidFill>
                <a:prstClr val="black"/>
              </a:solidFill>
            </a:endParaRPr>
          </a:p>
        </p:txBody>
      </p:sp>
      <p:sp>
        <p:nvSpPr>
          <p:cNvPr id="4" name="عنصر نائب لرقم الشريحة 3"/>
          <p:cNvSpPr>
            <a:spLocks noGrp="1"/>
          </p:cNvSpPr>
          <p:nvPr>
            <p:ph type="sldNum" sz="quarter" idx="12"/>
          </p:nvPr>
        </p:nvSpPr>
        <p:spPr/>
        <p:txBody>
          <a:bodyPr/>
          <a:lstStyle/>
          <a:p>
            <a:pPr rtl="0"/>
            <a:fld id="{B6F15528-21DE-4FAA-801E-634DDDAF4B2B}" type="slidenum">
              <a:rPr lang="en-US" smtClean="0">
                <a:solidFill>
                  <a:prstClr val="black"/>
                </a:solidFill>
              </a:rPr>
              <a:pPr rtl="0"/>
              <a:t>‹#›</a:t>
            </a:fld>
            <a:endParaRPr lang="en-US">
              <a:solidFill>
                <a:prstClr val="black"/>
              </a:solidFill>
            </a:endParaRPr>
          </a:p>
        </p:txBody>
      </p:sp>
    </p:spTree>
    <p:extLst>
      <p:ext uri="{BB962C8B-B14F-4D97-AF65-F5344CB8AC3E}">
        <p14:creationId xmlns:p14="http://schemas.microsoft.com/office/powerpoint/2010/main" val="85984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78143" y="425693"/>
            <a:ext cx="2488126" cy="1811668"/>
          </a:xfrm>
        </p:spPr>
        <p:txBody>
          <a:bodyPr anchor="b"/>
          <a:lstStyle>
            <a:lvl1pPr algn="r">
              <a:defRPr sz="1654"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2956864" y="425693"/>
            <a:ext cx="4227843" cy="9125166"/>
          </a:xfrm>
        </p:spPr>
        <p:txBody>
          <a:bodyPr/>
          <a:lstStyle>
            <a:lvl1pPr>
              <a:defRPr sz="2647"/>
            </a:lvl1pPr>
            <a:lvl2pPr>
              <a:defRPr sz="2316"/>
            </a:lvl2pPr>
            <a:lvl3pPr>
              <a:defRPr sz="1985"/>
            </a:lvl3pPr>
            <a:lvl4pPr>
              <a:defRPr sz="1654"/>
            </a:lvl4pPr>
            <a:lvl5pPr>
              <a:defRPr sz="1654"/>
            </a:lvl5pPr>
            <a:lvl6pPr>
              <a:defRPr sz="1654"/>
            </a:lvl6pPr>
            <a:lvl7pPr>
              <a:defRPr sz="1654"/>
            </a:lvl7pPr>
            <a:lvl8pPr>
              <a:defRPr sz="1654"/>
            </a:lvl8pPr>
            <a:lvl9pPr>
              <a:defRPr sz="1654"/>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378143" y="2237362"/>
            <a:ext cx="2488126" cy="7313498"/>
          </a:xfrm>
        </p:spPr>
        <p:txBody>
          <a:bodyPr/>
          <a:lstStyle>
            <a:lvl1pPr marL="0" indent="0">
              <a:buNone/>
              <a:defRPr sz="1158"/>
            </a:lvl1pPr>
            <a:lvl2pPr marL="378150" indent="0">
              <a:buNone/>
              <a:defRPr sz="993"/>
            </a:lvl2pPr>
            <a:lvl3pPr marL="756300" indent="0">
              <a:buNone/>
              <a:defRPr sz="827"/>
            </a:lvl3pPr>
            <a:lvl4pPr marL="1134450" indent="0">
              <a:buNone/>
              <a:defRPr sz="744"/>
            </a:lvl4pPr>
            <a:lvl5pPr marL="1512600" indent="0">
              <a:buNone/>
              <a:defRPr sz="744"/>
            </a:lvl5pPr>
            <a:lvl6pPr marL="1890751" indent="0">
              <a:buNone/>
              <a:defRPr sz="744"/>
            </a:lvl6pPr>
            <a:lvl7pPr marL="2268901" indent="0">
              <a:buNone/>
              <a:defRPr sz="744"/>
            </a:lvl7pPr>
            <a:lvl8pPr marL="2647051" indent="0">
              <a:buNone/>
              <a:defRPr sz="744"/>
            </a:lvl8pPr>
            <a:lvl9pPr marL="3025201" indent="0">
              <a:buNone/>
              <a:defRPr sz="744"/>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rtl="0"/>
            <a:fld id="{1D8BD707-D9CF-40AE-B4C6-C98DA3205C09}" type="datetimeFigureOut">
              <a:rPr lang="en-US" smtClean="0">
                <a:solidFill>
                  <a:prstClr val="black"/>
                </a:solidFill>
              </a:rPr>
              <a:pPr rtl="0"/>
              <a:t>11/17/2018</a:t>
            </a:fld>
            <a:endParaRPr lang="en-US">
              <a:solidFill>
                <a:prstClr val="black"/>
              </a:solidFill>
            </a:endParaRPr>
          </a:p>
        </p:txBody>
      </p:sp>
      <p:sp>
        <p:nvSpPr>
          <p:cNvPr id="6" name="عنصر نائب للتذييل 5"/>
          <p:cNvSpPr>
            <a:spLocks noGrp="1"/>
          </p:cNvSpPr>
          <p:nvPr>
            <p:ph type="ftr" sz="quarter" idx="11"/>
          </p:nvPr>
        </p:nvSpPr>
        <p:spPr/>
        <p:txBody>
          <a:bodyPr/>
          <a:lstStyle/>
          <a:p>
            <a:pPr rtl="0"/>
            <a:endParaRPr lang="en-US">
              <a:solidFill>
                <a:prstClr val="black"/>
              </a:solidFill>
            </a:endParaRPr>
          </a:p>
        </p:txBody>
      </p:sp>
      <p:sp>
        <p:nvSpPr>
          <p:cNvPr id="7" name="عنصر نائب لرقم الشريحة 6"/>
          <p:cNvSpPr>
            <a:spLocks noGrp="1"/>
          </p:cNvSpPr>
          <p:nvPr>
            <p:ph type="sldNum" sz="quarter" idx="12"/>
          </p:nvPr>
        </p:nvSpPr>
        <p:spPr/>
        <p:txBody>
          <a:bodyPr/>
          <a:lstStyle/>
          <a:p>
            <a:pPr rtl="0"/>
            <a:fld id="{B6F15528-21DE-4FAA-801E-634DDDAF4B2B}" type="slidenum">
              <a:rPr lang="en-US" smtClean="0">
                <a:solidFill>
                  <a:prstClr val="black"/>
                </a:solidFill>
              </a:rPr>
              <a:pPr rtl="0"/>
              <a:t>‹#›</a:t>
            </a:fld>
            <a:endParaRPr lang="en-US">
              <a:solidFill>
                <a:prstClr val="black"/>
              </a:solidFill>
            </a:endParaRPr>
          </a:p>
        </p:txBody>
      </p:sp>
    </p:spTree>
    <p:extLst>
      <p:ext uri="{BB962C8B-B14F-4D97-AF65-F5344CB8AC3E}">
        <p14:creationId xmlns:p14="http://schemas.microsoft.com/office/powerpoint/2010/main" val="158370334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378143" y="428168"/>
            <a:ext cx="6806565" cy="1781969"/>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378143" y="2494757"/>
            <a:ext cx="6806565" cy="7056102"/>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5420043" y="9909727"/>
            <a:ext cx="1764665" cy="569240"/>
          </a:xfrm>
          <a:prstGeom prst="rect">
            <a:avLst/>
          </a:prstGeom>
        </p:spPr>
        <p:txBody>
          <a:bodyPr vert="horz" lIns="91440" tIns="45720" rIns="91440" bIns="45720" rtlCol="1" anchor="ctr"/>
          <a:lstStyle>
            <a:lvl1pPr algn="r">
              <a:defRPr sz="993">
                <a:solidFill>
                  <a:schemeClr val="tx1">
                    <a:tint val="75000"/>
                  </a:schemeClr>
                </a:solidFill>
              </a:defRPr>
            </a:lvl1pPr>
          </a:lstStyle>
          <a:p>
            <a:pPr rtl="1" eaLnBrk="1" fontAlgn="auto" hangingPunct="1">
              <a:spcBef>
                <a:spcPts val="0"/>
              </a:spcBef>
              <a:spcAft>
                <a:spcPts val="0"/>
              </a:spcAft>
            </a:pPr>
            <a:fld id="{C6430DBB-9FD5-43E7-88F1-55A569E9525E}" type="datetimeFigureOut">
              <a:rPr lang="nl-BE" smtClean="0">
                <a:solidFill>
                  <a:prstClr val="black">
                    <a:tint val="75000"/>
                  </a:prstClr>
                </a:solidFill>
                <a:latin typeface="Calibri"/>
              </a:rPr>
              <a:pPr rtl="1" eaLnBrk="1" fontAlgn="auto" hangingPunct="1">
                <a:spcBef>
                  <a:spcPts val="0"/>
                </a:spcBef>
                <a:spcAft>
                  <a:spcPts val="0"/>
                </a:spcAft>
              </a:pPr>
              <a:t>17/11/2018</a:t>
            </a:fld>
            <a:endParaRPr lang="nl-BE">
              <a:solidFill>
                <a:prstClr val="black">
                  <a:tint val="75000"/>
                </a:prstClr>
              </a:solidFill>
              <a:latin typeface="Calibri"/>
            </a:endParaRPr>
          </a:p>
        </p:txBody>
      </p:sp>
      <p:sp>
        <p:nvSpPr>
          <p:cNvPr id="5" name="عنصر نائب للتذييل 4"/>
          <p:cNvSpPr>
            <a:spLocks noGrp="1"/>
          </p:cNvSpPr>
          <p:nvPr>
            <p:ph type="ftr" sz="quarter" idx="3"/>
          </p:nvPr>
        </p:nvSpPr>
        <p:spPr>
          <a:xfrm>
            <a:off x="2583974" y="9909727"/>
            <a:ext cx="2394903" cy="569240"/>
          </a:xfrm>
          <a:prstGeom prst="rect">
            <a:avLst/>
          </a:prstGeom>
        </p:spPr>
        <p:txBody>
          <a:bodyPr vert="horz" lIns="91440" tIns="45720" rIns="91440" bIns="45720" rtlCol="1" anchor="ctr"/>
          <a:lstStyle>
            <a:lvl1pPr algn="ctr">
              <a:defRPr sz="993">
                <a:solidFill>
                  <a:schemeClr val="tx1">
                    <a:tint val="75000"/>
                  </a:schemeClr>
                </a:solidFill>
              </a:defRPr>
            </a:lvl1pPr>
          </a:lstStyle>
          <a:p>
            <a:pPr rtl="1" eaLnBrk="1" fontAlgn="auto" hangingPunct="1">
              <a:spcBef>
                <a:spcPts val="0"/>
              </a:spcBef>
              <a:spcAft>
                <a:spcPts val="0"/>
              </a:spcAft>
            </a:pPr>
            <a:endParaRPr lang="nl-BE">
              <a:solidFill>
                <a:prstClr val="black">
                  <a:tint val="75000"/>
                </a:prstClr>
              </a:solidFill>
              <a:latin typeface="Calibri"/>
            </a:endParaRPr>
          </a:p>
        </p:txBody>
      </p:sp>
      <p:sp>
        <p:nvSpPr>
          <p:cNvPr id="6" name="عنصر نائب لرقم الشريحة 5"/>
          <p:cNvSpPr>
            <a:spLocks noGrp="1"/>
          </p:cNvSpPr>
          <p:nvPr>
            <p:ph type="sldNum" sz="quarter" idx="4"/>
          </p:nvPr>
        </p:nvSpPr>
        <p:spPr>
          <a:xfrm>
            <a:off x="378143" y="9909727"/>
            <a:ext cx="1764665" cy="569240"/>
          </a:xfrm>
          <a:prstGeom prst="rect">
            <a:avLst/>
          </a:prstGeom>
        </p:spPr>
        <p:txBody>
          <a:bodyPr vert="horz" lIns="91440" tIns="45720" rIns="91440" bIns="45720" rtlCol="1" anchor="ctr"/>
          <a:lstStyle>
            <a:lvl1pPr algn="l">
              <a:defRPr sz="993">
                <a:solidFill>
                  <a:schemeClr val="tx1">
                    <a:tint val="75000"/>
                  </a:schemeClr>
                </a:solidFill>
              </a:defRPr>
            </a:lvl1pPr>
          </a:lstStyle>
          <a:p>
            <a:pPr rtl="1" eaLnBrk="1" fontAlgn="auto" hangingPunct="1">
              <a:spcBef>
                <a:spcPts val="0"/>
              </a:spcBef>
              <a:spcAft>
                <a:spcPts val="0"/>
              </a:spcAft>
            </a:pPr>
            <a:fld id="{EE336665-E7E9-4861-9ADF-F11A47CBAD79}" type="slidenum">
              <a:rPr lang="nl-BE" smtClean="0">
                <a:solidFill>
                  <a:prstClr val="black">
                    <a:tint val="75000"/>
                  </a:prstClr>
                </a:solidFill>
                <a:latin typeface="Calibri"/>
              </a:rPr>
              <a:pPr rtl="1" eaLnBrk="1" fontAlgn="auto" hangingPunct="1">
                <a:spcBef>
                  <a:spcPts val="0"/>
                </a:spcBef>
                <a:spcAft>
                  <a:spcPts val="0"/>
                </a:spcAft>
              </a:pPr>
              <a:t>‹#›</a:t>
            </a:fld>
            <a:endParaRPr lang="nl-BE">
              <a:solidFill>
                <a:prstClr val="black">
                  <a:tint val="75000"/>
                </a:prstClr>
              </a:solidFill>
              <a:latin typeface="Calibri"/>
            </a:endParaRPr>
          </a:p>
        </p:txBody>
      </p:sp>
    </p:spTree>
    <p:extLst>
      <p:ext uri="{BB962C8B-B14F-4D97-AF65-F5344CB8AC3E}">
        <p14:creationId xmlns:p14="http://schemas.microsoft.com/office/powerpoint/2010/main" val="163895162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756300" rtl="1" eaLnBrk="1" latinLnBrk="0" hangingPunct="1">
        <a:spcBef>
          <a:spcPct val="0"/>
        </a:spcBef>
        <a:buNone/>
        <a:defRPr sz="3639" kern="1200">
          <a:solidFill>
            <a:schemeClr val="tx1"/>
          </a:solidFill>
          <a:latin typeface="+mj-lt"/>
          <a:ea typeface="+mj-ea"/>
          <a:cs typeface="+mj-cs"/>
        </a:defRPr>
      </a:lvl1pPr>
    </p:titleStyle>
    <p:bodyStyle>
      <a:lvl1pPr marL="283613" indent="-283613" algn="r" defTabSz="756300" rtl="1" eaLnBrk="1" latinLnBrk="0" hangingPunct="1">
        <a:spcBef>
          <a:spcPct val="20000"/>
        </a:spcBef>
        <a:buFont typeface="Arial" pitchFamily="34" charset="0"/>
        <a:buChar char="•"/>
        <a:defRPr sz="2647" kern="1200">
          <a:solidFill>
            <a:schemeClr val="tx1"/>
          </a:solidFill>
          <a:latin typeface="+mn-lt"/>
          <a:ea typeface="+mn-ea"/>
          <a:cs typeface="+mn-cs"/>
        </a:defRPr>
      </a:lvl1pPr>
      <a:lvl2pPr marL="614494" indent="-236344" algn="r" defTabSz="756300" rtl="1" eaLnBrk="1" latinLnBrk="0" hangingPunct="1">
        <a:spcBef>
          <a:spcPct val="20000"/>
        </a:spcBef>
        <a:buFont typeface="Arial" pitchFamily="34" charset="0"/>
        <a:buChar char="–"/>
        <a:defRPr sz="2316" kern="1200">
          <a:solidFill>
            <a:schemeClr val="tx1"/>
          </a:solidFill>
          <a:latin typeface="+mn-lt"/>
          <a:ea typeface="+mn-ea"/>
          <a:cs typeface="+mn-cs"/>
        </a:defRPr>
      </a:lvl2pPr>
      <a:lvl3pPr marL="945375" indent="-189075" algn="r" defTabSz="756300" rtl="1" eaLnBrk="1" latinLnBrk="0" hangingPunct="1">
        <a:spcBef>
          <a:spcPct val="20000"/>
        </a:spcBef>
        <a:buFont typeface="Arial" pitchFamily="34" charset="0"/>
        <a:buChar char="•"/>
        <a:defRPr sz="1985" kern="1200">
          <a:solidFill>
            <a:schemeClr val="tx1"/>
          </a:solidFill>
          <a:latin typeface="+mn-lt"/>
          <a:ea typeface="+mn-ea"/>
          <a:cs typeface="+mn-cs"/>
        </a:defRPr>
      </a:lvl3pPr>
      <a:lvl4pPr marL="1323525" indent="-189075" algn="r" defTabSz="756300" rtl="1" eaLnBrk="1" latinLnBrk="0" hangingPunct="1">
        <a:spcBef>
          <a:spcPct val="20000"/>
        </a:spcBef>
        <a:buFont typeface="Arial" pitchFamily="34" charset="0"/>
        <a:buChar char="–"/>
        <a:defRPr sz="1654" kern="1200">
          <a:solidFill>
            <a:schemeClr val="tx1"/>
          </a:solidFill>
          <a:latin typeface="+mn-lt"/>
          <a:ea typeface="+mn-ea"/>
          <a:cs typeface="+mn-cs"/>
        </a:defRPr>
      </a:lvl4pPr>
      <a:lvl5pPr marL="1701676" indent="-189075" algn="r" defTabSz="756300" rtl="1" eaLnBrk="1" latinLnBrk="0" hangingPunct="1">
        <a:spcBef>
          <a:spcPct val="20000"/>
        </a:spcBef>
        <a:buFont typeface="Arial" pitchFamily="34" charset="0"/>
        <a:buChar char="»"/>
        <a:defRPr sz="1654" kern="1200">
          <a:solidFill>
            <a:schemeClr val="tx1"/>
          </a:solidFill>
          <a:latin typeface="+mn-lt"/>
          <a:ea typeface="+mn-ea"/>
          <a:cs typeface="+mn-cs"/>
        </a:defRPr>
      </a:lvl5pPr>
      <a:lvl6pPr marL="2079826" indent="-189075" algn="r" defTabSz="756300" rtl="1" eaLnBrk="1" latinLnBrk="0" hangingPunct="1">
        <a:spcBef>
          <a:spcPct val="20000"/>
        </a:spcBef>
        <a:buFont typeface="Arial" pitchFamily="34" charset="0"/>
        <a:buChar char="•"/>
        <a:defRPr sz="1654" kern="1200">
          <a:solidFill>
            <a:schemeClr val="tx1"/>
          </a:solidFill>
          <a:latin typeface="+mn-lt"/>
          <a:ea typeface="+mn-ea"/>
          <a:cs typeface="+mn-cs"/>
        </a:defRPr>
      </a:lvl6pPr>
      <a:lvl7pPr marL="2457976" indent="-189075" algn="r" defTabSz="756300" rtl="1" eaLnBrk="1" latinLnBrk="0" hangingPunct="1">
        <a:spcBef>
          <a:spcPct val="20000"/>
        </a:spcBef>
        <a:buFont typeface="Arial" pitchFamily="34" charset="0"/>
        <a:buChar char="•"/>
        <a:defRPr sz="1654" kern="1200">
          <a:solidFill>
            <a:schemeClr val="tx1"/>
          </a:solidFill>
          <a:latin typeface="+mn-lt"/>
          <a:ea typeface="+mn-ea"/>
          <a:cs typeface="+mn-cs"/>
        </a:defRPr>
      </a:lvl7pPr>
      <a:lvl8pPr marL="2836126" indent="-189075" algn="r" defTabSz="756300" rtl="1" eaLnBrk="1" latinLnBrk="0" hangingPunct="1">
        <a:spcBef>
          <a:spcPct val="20000"/>
        </a:spcBef>
        <a:buFont typeface="Arial" pitchFamily="34" charset="0"/>
        <a:buChar char="•"/>
        <a:defRPr sz="1654" kern="1200">
          <a:solidFill>
            <a:schemeClr val="tx1"/>
          </a:solidFill>
          <a:latin typeface="+mn-lt"/>
          <a:ea typeface="+mn-ea"/>
          <a:cs typeface="+mn-cs"/>
        </a:defRPr>
      </a:lvl8pPr>
      <a:lvl9pPr marL="3214276" indent="-189075" algn="r" defTabSz="756300" rtl="1" eaLnBrk="1" latinLnBrk="0" hangingPunct="1">
        <a:spcBef>
          <a:spcPct val="20000"/>
        </a:spcBef>
        <a:buFont typeface="Arial" pitchFamily="34" charset="0"/>
        <a:buChar char="•"/>
        <a:defRPr sz="1654" kern="1200">
          <a:solidFill>
            <a:schemeClr val="tx1"/>
          </a:solidFill>
          <a:latin typeface="+mn-lt"/>
          <a:ea typeface="+mn-ea"/>
          <a:cs typeface="+mn-cs"/>
        </a:defRPr>
      </a:lvl9pPr>
    </p:bodyStyle>
    <p:otherStyle>
      <a:defPPr>
        <a:defRPr lang="ar-IQ"/>
      </a:defPPr>
      <a:lvl1pPr marL="0" algn="r" defTabSz="756300" rtl="1" eaLnBrk="1" latinLnBrk="0" hangingPunct="1">
        <a:defRPr sz="1489" kern="1200">
          <a:solidFill>
            <a:schemeClr val="tx1"/>
          </a:solidFill>
          <a:latin typeface="+mn-lt"/>
          <a:ea typeface="+mn-ea"/>
          <a:cs typeface="+mn-cs"/>
        </a:defRPr>
      </a:lvl1pPr>
      <a:lvl2pPr marL="378150" algn="r" defTabSz="756300" rtl="1" eaLnBrk="1" latinLnBrk="0" hangingPunct="1">
        <a:defRPr sz="1489" kern="1200">
          <a:solidFill>
            <a:schemeClr val="tx1"/>
          </a:solidFill>
          <a:latin typeface="+mn-lt"/>
          <a:ea typeface="+mn-ea"/>
          <a:cs typeface="+mn-cs"/>
        </a:defRPr>
      </a:lvl2pPr>
      <a:lvl3pPr marL="756300" algn="r" defTabSz="756300" rtl="1" eaLnBrk="1" latinLnBrk="0" hangingPunct="1">
        <a:defRPr sz="1489" kern="1200">
          <a:solidFill>
            <a:schemeClr val="tx1"/>
          </a:solidFill>
          <a:latin typeface="+mn-lt"/>
          <a:ea typeface="+mn-ea"/>
          <a:cs typeface="+mn-cs"/>
        </a:defRPr>
      </a:lvl3pPr>
      <a:lvl4pPr marL="1134450" algn="r" defTabSz="756300" rtl="1" eaLnBrk="1" latinLnBrk="0" hangingPunct="1">
        <a:defRPr sz="1489" kern="1200">
          <a:solidFill>
            <a:schemeClr val="tx1"/>
          </a:solidFill>
          <a:latin typeface="+mn-lt"/>
          <a:ea typeface="+mn-ea"/>
          <a:cs typeface="+mn-cs"/>
        </a:defRPr>
      </a:lvl4pPr>
      <a:lvl5pPr marL="1512600" algn="r" defTabSz="756300" rtl="1" eaLnBrk="1" latinLnBrk="0" hangingPunct="1">
        <a:defRPr sz="1489" kern="1200">
          <a:solidFill>
            <a:schemeClr val="tx1"/>
          </a:solidFill>
          <a:latin typeface="+mn-lt"/>
          <a:ea typeface="+mn-ea"/>
          <a:cs typeface="+mn-cs"/>
        </a:defRPr>
      </a:lvl5pPr>
      <a:lvl6pPr marL="1890751" algn="r" defTabSz="756300" rtl="1" eaLnBrk="1" latinLnBrk="0" hangingPunct="1">
        <a:defRPr sz="1489" kern="1200">
          <a:solidFill>
            <a:schemeClr val="tx1"/>
          </a:solidFill>
          <a:latin typeface="+mn-lt"/>
          <a:ea typeface="+mn-ea"/>
          <a:cs typeface="+mn-cs"/>
        </a:defRPr>
      </a:lvl6pPr>
      <a:lvl7pPr marL="2268901" algn="r" defTabSz="756300" rtl="1" eaLnBrk="1" latinLnBrk="0" hangingPunct="1">
        <a:defRPr sz="1489" kern="1200">
          <a:solidFill>
            <a:schemeClr val="tx1"/>
          </a:solidFill>
          <a:latin typeface="+mn-lt"/>
          <a:ea typeface="+mn-ea"/>
          <a:cs typeface="+mn-cs"/>
        </a:defRPr>
      </a:lvl7pPr>
      <a:lvl8pPr marL="2647051" algn="r" defTabSz="756300" rtl="1" eaLnBrk="1" latinLnBrk="0" hangingPunct="1">
        <a:defRPr sz="1489" kern="1200">
          <a:solidFill>
            <a:schemeClr val="tx1"/>
          </a:solidFill>
          <a:latin typeface="+mn-lt"/>
          <a:ea typeface="+mn-ea"/>
          <a:cs typeface="+mn-cs"/>
        </a:defRPr>
      </a:lvl8pPr>
      <a:lvl9pPr marL="3025201" algn="r" defTabSz="756300" rtl="1" eaLnBrk="1" latinLnBrk="0" hangingPunct="1">
        <a:defRPr sz="14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Chemical_element"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en.wikipedia.org/wiki/Chemical_propert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21" y="2918009"/>
            <a:ext cx="6924057" cy="1456701"/>
          </a:xfrm>
        </p:spPr>
        <p:txBody>
          <a:bodyPr>
            <a:normAutofit/>
          </a:bodyPr>
          <a:lstStyle/>
          <a:p>
            <a:pPr algn="ctr"/>
            <a:r>
              <a:rPr lang="ar-IQ" sz="4400" b="1" dirty="0">
                <a:solidFill>
                  <a:srgbClr val="000000"/>
                </a:solidFill>
                <a:latin typeface="Times New Roman"/>
              </a:rPr>
              <a:t/>
            </a:r>
            <a:br>
              <a:rPr lang="ar-IQ" sz="4400" b="1" dirty="0">
                <a:solidFill>
                  <a:srgbClr val="000000"/>
                </a:solidFill>
                <a:latin typeface="Times New Roman"/>
              </a:rPr>
            </a:br>
            <a:r>
              <a:rPr lang="en-US" sz="4400" b="1" dirty="0">
                <a:solidFill>
                  <a:srgbClr val="000000"/>
                </a:solidFill>
                <a:latin typeface="Times New Roman"/>
              </a:rPr>
              <a:t> General Chemistry </a:t>
            </a:r>
            <a:endParaRPr lang="ar-IQ" sz="4400" b="1" dirty="0">
              <a:latin typeface="Berlin Sans FB" pitchFamily="34" charset="0"/>
            </a:endParaRPr>
          </a:p>
        </p:txBody>
      </p:sp>
      <p:sp>
        <p:nvSpPr>
          <p:cNvPr id="3" name="Subtitle 2"/>
          <p:cNvSpPr>
            <a:spLocks noGrp="1"/>
          </p:cNvSpPr>
          <p:nvPr>
            <p:ph type="subTitle" idx="1"/>
          </p:nvPr>
        </p:nvSpPr>
        <p:spPr>
          <a:xfrm>
            <a:off x="809625" y="8393906"/>
            <a:ext cx="5922611" cy="110037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dirty="0">
                <a:solidFill>
                  <a:schemeClr val="bg1"/>
                </a:solidFill>
                <a:latin typeface="Berlin Sans FB" pitchFamily="34" charset="0"/>
                <a:cs typeface="+mj-cs"/>
              </a:rPr>
              <a:t>Dr. Mohammed A. B. Abdul </a:t>
            </a:r>
            <a:r>
              <a:rPr lang="en-US" dirty="0" err="1">
                <a:solidFill>
                  <a:schemeClr val="bg1"/>
                </a:solidFill>
                <a:latin typeface="Berlin Sans FB" pitchFamily="34" charset="0"/>
                <a:cs typeface="+mj-cs"/>
              </a:rPr>
              <a:t>Jabar</a:t>
            </a:r>
            <a:endParaRPr lang="en-US" dirty="0">
              <a:solidFill>
                <a:schemeClr val="bg1"/>
              </a:solidFill>
              <a:latin typeface="Berlin Sans FB" pitchFamily="34" charset="0"/>
              <a:cs typeface="+mj-cs"/>
            </a:endParaRPr>
          </a:p>
          <a:p>
            <a:pPr algn="ctr"/>
            <a:r>
              <a:rPr lang="en-US" dirty="0" err="1">
                <a:solidFill>
                  <a:schemeClr val="bg1"/>
                </a:solidFill>
                <a:latin typeface="Berlin Sans FB" pitchFamily="34" charset="0"/>
                <a:cs typeface="+mj-cs"/>
              </a:rPr>
              <a:t>Ph.D</a:t>
            </a:r>
            <a:r>
              <a:rPr lang="en-US" dirty="0">
                <a:solidFill>
                  <a:schemeClr val="bg1"/>
                </a:solidFill>
                <a:latin typeface="Berlin Sans FB" pitchFamily="34" charset="0"/>
                <a:cs typeface="+mj-cs"/>
              </a:rPr>
              <a:t> chemistry (Inorganic Chemistry)</a:t>
            </a:r>
            <a:endParaRPr lang="ar-IQ" dirty="0">
              <a:solidFill>
                <a:schemeClr val="bg1"/>
              </a:solidFill>
              <a:latin typeface="Berlin Sans FB" pitchFamily="34" charset="0"/>
              <a:cs typeface="+mj-cs"/>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5756079" y="469338"/>
            <a:ext cx="1323499" cy="1250324"/>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21904" y="468973"/>
            <a:ext cx="1278466" cy="1256053"/>
          </a:xfrm>
          <a:prstGeom prst="rect">
            <a:avLst/>
          </a:prstGeom>
          <a:noFill/>
        </p:spPr>
      </p:pic>
      <p:sp>
        <p:nvSpPr>
          <p:cNvPr id="6" name="مستطيل 5"/>
          <p:cNvSpPr/>
          <p:nvPr/>
        </p:nvSpPr>
        <p:spPr>
          <a:xfrm>
            <a:off x="1647825" y="545306"/>
            <a:ext cx="4061951" cy="7032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eaLnBrk="1" hangingPunct="1"/>
            <a:r>
              <a:rPr lang="en-US" sz="1985"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haroni" pitchFamily="2" charset="-79"/>
                <a:ea typeface="Calibri" pitchFamily="34" charset="0"/>
                <a:cs typeface="+mj-cs"/>
              </a:rPr>
              <a:t>Al-</a:t>
            </a:r>
            <a:r>
              <a:rPr lang="en-US" sz="1985"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haroni" pitchFamily="2" charset="-79"/>
                <a:ea typeface="Calibri" pitchFamily="34" charset="0"/>
                <a:cs typeface="+mj-cs"/>
              </a:rPr>
              <a:t>Karkh</a:t>
            </a:r>
            <a:r>
              <a:rPr lang="en-US" sz="1985"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haroni" pitchFamily="2" charset="-79"/>
                <a:ea typeface="Calibri" pitchFamily="34" charset="0"/>
                <a:cs typeface="+mj-cs"/>
              </a:rPr>
              <a:t> University for Science</a:t>
            </a:r>
            <a:endParaRPr lang="en-US" sz="1985"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rial" pitchFamily="34" charset="0"/>
              <a:cs typeface="+mj-cs"/>
            </a:endParaRPr>
          </a:p>
          <a:p>
            <a:pPr algn="ctr" rtl="1"/>
            <a:r>
              <a:rPr lang="en-US" sz="1985"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haroni" pitchFamily="2" charset="-79"/>
                <a:ea typeface="Calibri" pitchFamily="34" charset="0"/>
                <a:cs typeface="+mj-cs"/>
              </a:rPr>
              <a:t>Collage of Science</a:t>
            </a:r>
            <a:endParaRPr lang="en-US" sz="1985"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rial" pitchFamily="34" charset="0"/>
              <a:cs typeface="+mj-cs"/>
            </a:endParaRPr>
          </a:p>
        </p:txBody>
      </p:sp>
      <p:sp>
        <p:nvSpPr>
          <p:cNvPr id="7" name="Title 1"/>
          <p:cNvSpPr txBox="1">
            <a:spLocks/>
          </p:cNvSpPr>
          <p:nvPr/>
        </p:nvSpPr>
        <p:spPr>
          <a:xfrm>
            <a:off x="4879" y="4388475"/>
            <a:ext cx="6924057" cy="1072164"/>
          </a:xfrm>
          <a:prstGeom prst="rect">
            <a:avLst/>
          </a:prstGeom>
        </p:spPr>
        <p:txBody>
          <a:bodyPr vert="horz" lIns="91440" tIns="45720" rIns="91440" bIns="45720" rtlCol="1" anchor="ctr">
            <a:noAutofit/>
          </a:bodyPr>
          <a:lstStyle>
            <a:lvl1pPr algn="ctr" defTabSz="756300" rtl="1" eaLnBrk="1" latinLnBrk="0" hangingPunct="1">
              <a:spcBef>
                <a:spcPct val="0"/>
              </a:spcBef>
              <a:buNone/>
              <a:defRPr sz="3639" kern="1200">
                <a:solidFill>
                  <a:schemeClr val="tx1"/>
                </a:solidFill>
                <a:latin typeface="+mj-lt"/>
                <a:ea typeface="+mj-ea"/>
                <a:cs typeface="+mj-cs"/>
              </a:defRPr>
            </a:lvl1pPr>
          </a:lstStyle>
          <a:p>
            <a:pPr fontAlgn="auto">
              <a:spcAft>
                <a:spcPts val="0"/>
              </a:spcAft>
            </a:pPr>
            <a:r>
              <a:rPr lang="en-US" sz="4400" b="1" dirty="0" smtClean="0">
                <a:solidFill>
                  <a:srgbClr val="002060"/>
                </a:solidFill>
                <a:latin typeface="Times New Roman"/>
              </a:rPr>
              <a:t>Lectures </a:t>
            </a:r>
          </a:p>
        </p:txBody>
      </p:sp>
    </p:spTree>
    <p:extLst>
      <p:ext uri="{BB962C8B-B14F-4D97-AF65-F5344CB8AC3E}">
        <p14:creationId xmlns:p14="http://schemas.microsoft.com/office/powerpoint/2010/main" val="2272964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0950" y="2709175"/>
            <a:ext cx="2694969" cy="499689"/>
          </a:xfrm>
          <a:prstGeom prst="rect">
            <a:avLst/>
          </a:prstGeom>
        </p:spPr>
        <p:txBody>
          <a:bodyPr wrap="none">
            <a:spAutoFit/>
          </a:bodyPr>
          <a:lstStyle/>
          <a:p>
            <a:pPr rtl="1" eaLnBrk="1" fontAlgn="auto" hangingPunct="1">
              <a:spcBef>
                <a:spcPts val="0"/>
              </a:spcBef>
              <a:spcAft>
                <a:spcPts val="0"/>
              </a:spcAft>
            </a:pPr>
            <a:r>
              <a:rPr lang="en-US" sz="2647" b="1" dirty="0">
                <a:solidFill>
                  <a:prstClr val="black"/>
                </a:solidFill>
                <a:latin typeface="Berlin Sans FB Demi" pitchFamily="34" charset="0"/>
              </a:rPr>
              <a:t>Syllabus Content</a:t>
            </a:r>
          </a:p>
        </p:txBody>
      </p:sp>
      <p:graphicFrame>
        <p:nvGraphicFramePr>
          <p:cNvPr id="3" name="Table 2"/>
          <p:cNvGraphicFramePr>
            <a:graphicFrameLocks noGrp="1"/>
          </p:cNvGraphicFramePr>
          <p:nvPr>
            <p:extLst/>
          </p:nvPr>
        </p:nvGraphicFramePr>
        <p:xfrm>
          <a:off x="441167" y="3318228"/>
          <a:ext cx="6680517" cy="4914900"/>
        </p:xfrm>
        <a:graphic>
          <a:graphicData uri="http://schemas.openxmlformats.org/drawingml/2006/table">
            <a:tbl>
              <a:tblPr rtl="1" firstRow="1" firstCol="1" bandRow="1">
                <a:tableStyleId>{BC89EF96-8CEA-46FF-86C4-4CE0E7609802}</a:tableStyleId>
              </a:tblPr>
              <a:tblGrid>
                <a:gridCol w="5530749"/>
                <a:gridCol w="1149768"/>
              </a:tblGrid>
              <a:tr h="453771">
                <a:tc>
                  <a:txBody>
                    <a:bodyPr/>
                    <a:lstStyle/>
                    <a:p>
                      <a:pPr marL="0" marR="0" algn="l" rtl="1">
                        <a:lnSpc>
                          <a:spcPct val="150000"/>
                        </a:lnSpc>
                        <a:spcBef>
                          <a:spcPts val="0"/>
                        </a:spcBef>
                        <a:spcAft>
                          <a:spcPts val="0"/>
                        </a:spcAft>
                      </a:pPr>
                      <a:r>
                        <a:rPr lang="en-US" sz="2000" dirty="0">
                          <a:effectLst/>
                          <a:cs typeface="+mj-cs"/>
                        </a:rPr>
                        <a:t>Subject</a:t>
                      </a:r>
                      <a:endParaRPr lang="en-US" sz="2000" dirty="0">
                        <a:effectLst/>
                        <a:latin typeface="Calibri"/>
                        <a:ea typeface="Calibri"/>
                        <a:cs typeface="+mj-cs"/>
                      </a:endParaRPr>
                    </a:p>
                  </a:txBody>
                  <a:tcPr marL="47596" marR="47596" marT="0" marB="0"/>
                </a:tc>
                <a:tc>
                  <a:txBody>
                    <a:bodyPr/>
                    <a:lstStyle/>
                    <a:p>
                      <a:pPr marL="0" marR="0" algn="ctr" rtl="1">
                        <a:lnSpc>
                          <a:spcPct val="150000"/>
                        </a:lnSpc>
                        <a:spcBef>
                          <a:spcPts val="0"/>
                        </a:spcBef>
                        <a:spcAft>
                          <a:spcPts val="0"/>
                        </a:spcAft>
                      </a:pPr>
                      <a:r>
                        <a:rPr lang="en-US" sz="2000" dirty="0" err="1">
                          <a:effectLst/>
                          <a:cs typeface="+mj-cs"/>
                        </a:rPr>
                        <a:t>Lec</a:t>
                      </a:r>
                      <a:r>
                        <a:rPr lang="en-US" sz="2000" dirty="0">
                          <a:effectLst/>
                          <a:cs typeface="+mj-cs"/>
                        </a:rPr>
                        <a:t>. No.</a:t>
                      </a:r>
                      <a:endParaRPr lang="en-US" sz="2000" dirty="0">
                        <a:effectLst/>
                        <a:latin typeface="Calibri"/>
                        <a:ea typeface="Calibri"/>
                        <a:cs typeface="+mj-cs"/>
                      </a:endParaRPr>
                    </a:p>
                  </a:txBody>
                  <a:tcPr marL="47596" marR="47596" marT="0" marB="0"/>
                </a:tc>
              </a:tr>
              <a:tr h="340328">
                <a:tc>
                  <a:txBody>
                    <a:bodyPr/>
                    <a:lstStyle/>
                    <a:p>
                      <a:pPr marL="0" marR="0" algn="l" rtl="1">
                        <a:lnSpc>
                          <a:spcPct val="107000"/>
                        </a:lnSpc>
                        <a:spcBef>
                          <a:spcPts val="0"/>
                        </a:spcBef>
                        <a:spcAft>
                          <a:spcPts val="0"/>
                        </a:spcAft>
                      </a:pPr>
                      <a:r>
                        <a:rPr lang="en-US" sz="1500" b="1" i="0" u="none" strike="noStrike" kern="1200" baseline="0" dirty="0" smtClean="0">
                          <a:solidFill>
                            <a:srgbClr val="000000"/>
                          </a:solidFill>
                          <a:latin typeface="Times New Roman"/>
                          <a:ea typeface="+mn-ea"/>
                          <a:cs typeface="+mj-cs"/>
                        </a:rPr>
                        <a:t>An introduction to chemistry</a:t>
                      </a:r>
                      <a:endParaRPr lang="en-US" sz="1500" b="1" i="0" u="none" strike="noStrike" kern="1200" baseline="0" dirty="0">
                        <a:solidFill>
                          <a:srgbClr val="000000"/>
                        </a:solidFill>
                        <a:latin typeface="Times New Roman"/>
                        <a:ea typeface="+mn-ea"/>
                        <a:cs typeface="+mj-cs"/>
                      </a:endParaRPr>
                    </a:p>
                  </a:txBody>
                  <a:tcPr marL="47596" marR="47596" marT="0" marB="0"/>
                </a:tc>
                <a:tc>
                  <a:txBody>
                    <a:bodyPr/>
                    <a:lstStyle/>
                    <a:p>
                      <a:pPr marL="0" marR="0" algn="ctr" rtl="1">
                        <a:lnSpc>
                          <a:spcPct val="150000"/>
                        </a:lnSpc>
                        <a:spcBef>
                          <a:spcPts val="0"/>
                        </a:spcBef>
                        <a:spcAft>
                          <a:spcPts val="0"/>
                        </a:spcAft>
                      </a:pPr>
                      <a:r>
                        <a:rPr lang="en-US" sz="1500" b="1" dirty="0" smtClean="0">
                          <a:effectLst/>
                          <a:cs typeface="+mj-cs"/>
                        </a:rPr>
                        <a:t>1, 2</a:t>
                      </a:r>
                      <a:endParaRPr lang="en-US" sz="1500" b="1" dirty="0">
                        <a:effectLst/>
                        <a:latin typeface="Calibri"/>
                        <a:ea typeface="Calibri"/>
                        <a:cs typeface="+mj-cs"/>
                      </a:endParaRPr>
                    </a:p>
                  </a:txBody>
                  <a:tcPr marL="47596" marR="47596" marT="0" marB="0"/>
                </a:tc>
              </a:tr>
              <a:tr h="340328">
                <a:tc>
                  <a:txBody>
                    <a:bodyPr/>
                    <a:lstStyle/>
                    <a:p>
                      <a:pPr marL="0" marR="0" algn="l" rtl="1">
                        <a:lnSpc>
                          <a:spcPct val="107000"/>
                        </a:lnSpc>
                        <a:spcBef>
                          <a:spcPts val="0"/>
                        </a:spcBef>
                        <a:spcAft>
                          <a:spcPts val="0"/>
                        </a:spcAft>
                      </a:pPr>
                      <a:r>
                        <a:rPr lang="en-US" sz="1500" b="1" i="0" u="none" strike="noStrike" baseline="0" dirty="0" smtClean="0">
                          <a:solidFill>
                            <a:srgbClr val="000000"/>
                          </a:solidFill>
                          <a:latin typeface="Times New Roman"/>
                          <a:cs typeface="+mj-cs"/>
                        </a:rPr>
                        <a:t>Drawing Lewis Structures </a:t>
                      </a:r>
                      <a:endParaRPr lang="en-US" sz="1500" b="1" dirty="0">
                        <a:effectLst/>
                        <a:latin typeface="Calibri"/>
                        <a:ea typeface="Calibri"/>
                        <a:cs typeface="+mj-cs"/>
                      </a:endParaRPr>
                    </a:p>
                  </a:txBody>
                  <a:tcPr marL="47596" marR="47596" marT="0" marB="0"/>
                </a:tc>
                <a:tc>
                  <a:txBody>
                    <a:bodyPr/>
                    <a:lstStyle/>
                    <a:p>
                      <a:pPr marL="0" marR="0" algn="ctr" rtl="1">
                        <a:lnSpc>
                          <a:spcPct val="150000"/>
                        </a:lnSpc>
                        <a:spcBef>
                          <a:spcPts val="0"/>
                        </a:spcBef>
                        <a:spcAft>
                          <a:spcPts val="0"/>
                        </a:spcAft>
                      </a:pPr>
                      <a:r>
                        <a:rPr lang="en-US" sz="1500" b="1" dirty="0" smtClean="0">
                          <a:effectLst/>
                          <a:cs typeface="+mj-cs"/>
                        </a:rPr>
                        <a:t>3</a:t>
                      </a:r>
                      <a:endParaRPr lang="en-US" sz="1500" b="1" dirty="0">
                        <a:effectLst/>
                        <a:latin typeface="Calibri"/>
                        <a:ea typeface="Calibri"/>
                        <a:cs typeface="+mj-cs"/>
                      </a:endParaRPr>
                    </a:p>
                  </a:txBody>
                  <a:tcPr marL="47596" marR="47596" marT="0" marB="0"/>
                </a:tc>
              </a:tr>
              <a:tr h="340328">
                <a:tc>
                  <a:txBody>
                    <a:bodyPr/>
                    <a:lstStyle/>
                    <a:p>
                      <a:pPr marL="0" marR="0" algn="l" rtl="1">
                        <a:lnSpc>
                          <a:spcPct val="107000"/>
                        </a:lnSpc>
                        <a:spcBef>
                          <a:spcPts val="0"/>
                        </a:spcBef>
                        <a:spcAft>
                          <a:spcPts val="0"/>
                        </a:spcAft>
                      </a:pPr>
                      <a:r>
                        <a:rPr lang="en-US" sz="1500" b="1" i="0" u="none" strike="noStrike" kern="1200" baseline="0" dirty="0" smtClean="0">
                          <a:solidFill>
                            <a:srgbClr val="000000"/>
                          </a:solidFill>
                          <a:latin typeface="Times New Roman"/>
                          <a:ea typeface="+mn-ea"/>
                          <a:cs typeface="+mj-cs"/>
                        </a:rPr>
                        <a:t>Preparation of standard solution </a:t>
                      </a:r>
                      <a:endParaRPr lang="en-US" sz="1500" b="1" i="0" u="none" strike="noStrike" kern="1200" baseline="0" dirty="0">
                        <a:solidFill>
                          <a:srgbClr val="000000"/>
                        </a:solidFill>
                        <a:latin typeface="Times New Roman"/>
                        <a:ea typeface="+mn-ea"/>
                        <a:cs typeface="+mj-cs"/>
                      </a:endParaRPr>
                    </a:p>
                  </a:txBody>
                  <a:tcPr marL="47596" marR="47596" marT="0" marB="0"/>
                </a:tc>
                <a:tc>
                  <a:txBody>
                    <a:bodyPr/>
                    <a:lstStyle/>
                    <a:p>
                      <a:pPr marL="0" marR="0" algn="ctr" rtl="1">
                        <a:lnSpc>
                          <a:spcPct val="150000"/>
                        </a:lnSpc>
                        <a:spcBef>
                          <a:spcPts val="0"/>
                        </a:spcBef>
                        <a:spcAft>
                          <a:spcPts val="0"/>
                        </a:spcAft>
                      </a:pPr>
                      <a:r>
                        <a:rPr lang="en-US" sz="1500" b="1" dirty="0" smtClean="0">
                          <a:effectLst/>
                          <a:latin typeface="+mn-lt"/>
                          <a:ea typeface="+mn-ea"/>
                          <a:cs typeface="+mj-cs"/>
                        </a:rPr>
                        <a:t>4</a:t>
                      </a:r>
                      <a:endParaRPr lang="en-US" sz="1500" b="1" dirty="0">
                        <a:effectLst/>
                        <a:latin typeface="Calibri"/>
                        <a:ea typeface="Calibri"/>
                        <a:cs typeface="+mj-cs"/>
                      </a:endParaRPr>
                    </a:p>
                  </a:txBody>
                  <a:tcPr marL="47596" marR="47596" marT="0" marB="0"/>
                </a:tc>
              </a:tr>
              <a:tr h="340328">
                <a:tc>
                  <a:txBody>
                    <a:bodyPr/>
                    <a:lstStyle/>
                    <a:p>
                      <a:pPr marL="0" marR="0" algn="l" rtl="1">
                        <a:lnSpc>
                          <a:spcPct val="107000"/>
                        </a:lnSpc>
                        <a:spcBef>
                          <a:spcPts val="0"/>
                        </a:spcBef>
                        <a:spcAft>
                          <a:spcPts val="0"/>
                        </a:spcAft>
                      </a:pPr>
                      <a:r>
                        <a:rPr lang="en-US" sz="1500" b="1" i="0" u="none" strike="noStrike" kern="1200" baseline="0" dirty="0" smtClean="0">
                          <a:solidFill>
                            <a:srgbClr val="000000"/>
                          </a:solidFill>
                          <a:latin typeface="Times New Roman"/>
                          <a:ea typeface="+mn-ea"/>
                          <a:cs typeface="+mj-cs"/>
                        </a:rPr>
                        <a:t>Statistical treatment of analytical data</a:t>
                      </a:r>
                      <a:endParaRPr lang="en-US" sz="1500" b="1" i="0" u="none" strike="noStrike" kern="1200" baseline="0" dirty="0">
                        <a:solidFill>
                          <a:srgbClr val="000000"/>
                        </a:solidFill>
                        <a:latin typeface="Times New Roman"/>
                        <a:ea typeface="+mn-ea"/>
                        <a:cs typeface="+mj-cs"/>
                      </a:endParaRPr>
                    </a:p>
                  </a:txBody>
                  <a:tcPr marL="47596" marR="47596" marT="0" marB="0"/>
                </a:tc>
                <a:tc>
                  <a:txBody>
                    <a:bodyPr/>
                    <a:lstStyle/>
                    <a:p>
                      <a:pPr marL="0" marR="0" algn="ctr" rtl="1">
                        <a:lnSpc>
                          <a:spcPct val="150000"/>
                        </a:lnSpc>
                        <a:spcBef>
                          <a:spcPts val="0"/>
                        </a:spcBef>
                        <a:spcAft>
                          <a:spcPts val="0"/>
                        </a:spcAft>
                      </a:pPr>
                      <a:r>
                        <a:rPr lang="en-US" sz="1500" b="1" dirty="0" smtClean="0">
                          <a:effectLst/>
                          <a:cs typeface="+mj-cs"/>
                        </a:rPr>
                        <a:t>5</a:t>
                      </a:r>
                      <a:endParaRPr lang="en-US" sz="1500" b="1" dirty="0">
                        <a:effectLst/>
                        <a:latin typeface="Calibri"/>
                        <a:ea typeface="Calibri"/>
                        <a:cs typeface="+mj-cs"/>
                      </a:endParaRPr>
                    </a:p>
                  </a:txBody>
                  <a:tcPr marL="47596" marR="47596" marT="0" marB="0"/>
                </a:tc>
              </a:tr>
              <a:tr h="340328">
                <a:tc>
                  <a:txBody>
                    <a:bodyPr/>
                    <a:lstStyle/>
                    <a:p>
                      <a:pPr marL="0" marR="0" algn="l" rtl="1">
                        <a:lnSpc>
                          <a:spcPct val="107000"/>
                        </a:lnSpc>
                        <a:spcBef>
                          <a:spcPts val="0"/>
                        </a:spcBef>
                        <a:spcAft>
                          <a:spcPts val="0"/>
                        </a:spcAft>
                      </a:pPr>
                      <a:r>
                        <a:rPr lang="en-US" sz="1500" b="1" i="0" u="none" strike="noStrike" kern="1200" baseline="0" dirty="0" smtClean="0">
                          <a:solidFill>
                            <a:srgbClr val="000000"/>
                          </a:solidFill>
                          <a:latin typeface="Times New Roman"/>
                          <a:ea typeface="+mn-ea"/>
                          <a:cs typeface="+mj-cs"/>
                        </a:rPr>
                        <a:t>Chemical Reactions</a:t>
                      </a:r>
                      <a:r>
                        <a:rPr lang="en-US" sz="1500" b="1" i="0" u="none" strike="noStrike" kern="1200" baseline="0" dirty="0" smtClean="0">
                          <a:solidFill>
                            <a:schemeClr val="tx1"/>
                          </a:solidFill>
                          <a:latin typeface="+mn-lt"/>
                          <a:ea typeface="+mn-ea"/>
                          <a:cs typeface="+mj-cs"/>
                        </a:rPr>
                        <a:t> </a:t>
                      </a:r>
                      <a:endParaRPr lang="en-US" sz="1500" b="1" dirty="0">
                        <a:effectLst/>
                        <a:latin typeface="Calibri"/>
                        <a:ea typeface="Calibri"/>
                        <a:cs typeface="+mj-cs"/>
                      </a:endParaRPr>
                    </a:p>
                  </a:txBody>
                  <a:tcPr marL="47596" marR="47596" marT="0" marB="0"/>
                </a:tc>
                <a:tc>
                  <a:txBody>
                    <a:bodyPr/>
                    <a:lstStyle/>
                    <a:p>
                      <a:pPr marL="0" marR="0" algn="ctr" rtl="1">
                        <a:lnSpc>
                          <a:spcPct val="150000"/>
                        </a:lnSpc>
                        <a:spcBef>
                          <a:spcPts val="0"/>
                        </a:spcBef>
                        <a:spcAft>
                          <a:spcPts val="0"/>
                        </a:spcAft>
                      </a:pPr>
                      <a:r>
                        <a:rPr lang="en-US" sz="1500" b="1" dirty="0" smtClean="0">
                          <a:effectLst/>
                          <a:latin typeface="Calibri"/>
                          <a:ea typeface="Calibri"/>
                          <a:cs typeface="+mj-cs"/>
                        </a:rPr>
                        <a:t>6</a:t>
                      </a:r>
                      <a:endParaRPr lang="en-US" sz="1500" b="1" dirty="0">
                        <a:effectLst/>
                        <a:latin typeface="Calibri"/>
                        <a:ea typeface="Calibri"/>
                        <a:cs typeface="+mj-cs"/>
                      </a:endParaRPr>
                    </a:p>
                  </a:txBody>
                  <a:tcPr marL="47596" marR="47596" marT="0" marB="0"/>
                </a:tc>
              </a:tr>
              <a:tr h="340328">
                <a:tc>
                  <a:txBody>
                    <a:bodyPr/>
                    <a:lstStyle/>
                    <a:p>
                      <a:pPr marL="0" marR="0" algn="l" rtl="1">
                        <a:lnSpc>
                          <a:spcPct val="107000"/>
                        </a:lnSpc>
                        <a:spcBef>
                          <a:spcPts val="0"/>
                        </a:spcBef>
                        <a:spcAft>
                          <a:spcPts val="0"/>
                        </a:spcAft>
                      </a:pPr>
                      <a:r>
                        <a:rPr lang="en-US" sz="1500" b="1" i="0" u="none" strike="noStrike" kern="1200" baseline="0" dirty="0" smtClean="0">
                          <a:solidFill>
                            <a:srgbClr val="000000"/>
                          </a:solidFill>
                          <a:latin typeface="Times New Roman"/>
                          <a:ea typeface="+mn-ea"/>
                          <a:cs typeface="+mj-cs"/>
                        </a:rPr>
                        <a:t>Acids and Bases</a:t>
                      </a:r>
                      <a:r>
                        <a:rPr lang="en-US" sz="1500" b="1" i="0" u="none" strike="noStrike" kern="1200" baseline="0" dirty="0" smtClean="0">
                          <a:solidFill>
                            <a:schemeClr val="tx1"/>
                          </a:solidFill>
                          <a:latin typeface="+mn-lt"/>
                          <a:ea typeface="+mn-ea"/>
                          <a:cs typeface="+mj-cs"/>
                        </a:rPr>
                        <a:t> </a:t>
                      </a:r>
                      <a:endParaRPr lang="en-US" sz="1500" b="1" dirty="0">
                        <a:effectLst/>
                        <a:latin typeface="Calibri"/>
                        <a:ea typeface="Calibri"/>
                        <a:cs typeface="+mj-cs"/>
                      </a:endParaRPr>
                    </a:p>
                  </a:txBody>
                  <a:tcPr marL="47596" marR="47596" marT="0" marB="0"/>
                </a:tc>
                <a:tc>
                  <a:txBody>
                    <a:bodyPr/>
                    <a:lstStyle/>
                    <a:p>
                      <a:pPr marL="0" marR="0" algn="ctr" rtl="1">
                        <a:lnSpc>
                          <a:spcPct val="150000"/>
                        </a:lnSpc>
                        <a:spcBef>
                          <a:spcPts val="0"/>
                        </a:spcBef>
                        <a:spcAft>
                          <a:spcPts val="0"/>
                        </a:spcAft>
                      </a:pPr>
                      <a:r>
                        <a:rPr lang="en-US" sz="1500" b="1" dirty="0" smtClean="0">
                          <a:effectLst/>
                          <a:latin typeface="Calibri"/>
                          <a:ea typeface="Calibri"/>
                          <a:cs typeface="+mj-cs"/>
                        </a:rPr>
                        <a:t>7</a:t>
                      </a:r>
                      <a:endParaRPr lang="en-US" sz="1500" b="1" dirty="0">
                        <a:effectLst/>
                        <a:latin typeface="Calibri"/>
                        <a:ea typeface="Calibri"/>
                        <a:cs typeface="+mj-cs"/>
                      </a:endParaRPr>
                    </a:p>
                  </a:txBody>
                  <a:tcPr marL="47596" marR="47596" marT="0" marB="0"/>
                </a:tc>
              </a:tr>
              <a:tr h="340328">
                <a:tc>
                  <a:txBody>
                    <a:bodyPr/>
                    <a:lstStyle/>
                    <a:p>
                      <a:pPr marL="0" marR="0" algn="l" rtl="1">
                        <a:lnSpc>
                          <a:spcPct val="107000"/>
                        </a:lnSpc>
                        <a:spcBef>
                          <a:spcPts val="0"/>
                        </a:spcBef>
                        <a:spcAft>
                          <a:spcPts val="0"/>
                        </a:spcAft>
                      </a:pPr>
                      <a:r>
                        <a:rPr lang="en-US" sz="1500" b="1" i="0" u="none" strike="noStrike" kern="1200" baseline="0" dirty="0" smtClean="0">
                          <a:solidFill>
                            <a:srgbClr val="000000"/>
                          </a:solidFill>
                          <a:latin typeface="Times New Roman"/>
                          <a:ea typeface="+mn-ea"/>
                          <a:cs typeface="+mj-cs"/>
                        </a:rPr>
                        <a:t>Buffer solutions </a:t>
                      </a:r>
                      <a:endParaRPr lang="en-US" sz="1500" b="1" i="0" u="none" strike="noStrike" kern="1200" baseline="0" dirty="0">
                        <a:solidFill>
                          <a:srgbClr val="000000"/>
                        </a:solidFill>
                        <a:latin typeface="Times New Roman"/>
                        <a:ea typeface="+mn-ea"/>
                        <a:cs typeface="+mj-cs"/>
                      </a:endParaRPr>
                    </a:p>
                  </a:txBody>
                  <a:tcPr marL="47596" marR="47596" marT="0" marB="0"/>
                </a:tc>
                <a:tc>
                  <a:txBody>
                    <a:bodyPr/>
                    <a:lstStyle/>
                    <a:p>
                      <a:pPr marL="0" marR="0" algn="ctr" rtl="1">
                        <a:lnSpc>
                          <a:spcPct val="150000"/>
                        </a:lnSpc>
                        <a:spcBef>
                          <a:spcPts val="0"/>
                        </a:spcBef>
                        <a:spcAft>
                          <a:spcPts val="0"/>
                        </a:spcAft>
                      </a:pPr>
                      <a:r>
                        <a:rPr lang="en-US" sz="1500" b="1" dirty="0" smtClean="0">
                          <a:effectLst/>
                          <a:latin typeface="Calibri"/>
                          <a:ea typeface="Calibri"/>
                          <a:cs typeface="+mj-cs"/>
                        </a:rPr>
                        <a:t>8, 9</a:t>
                      </a:r>
                      <a:endParaRPr lang="en-US" sz="1500" b="1" dirty="0">
                        <a:effectLst/>
                        <a:latin typeface="Calibri"/>
                        <a:ea typeface="Calibri"/>
                        <a:cs typeface="+mj-cs"/>
                      </a:endParaRPr>
                    </a:p>
                  </a:txBody>
                  <a:tcPr marL="47596" marR="47596" marT="0" marB="0"/>
                </a:tc>
              </a:tr>
              <a:tr h="340328">
                <a:tc>
                  <a:txBody>
                    <a:bodyPr/>
                    <a:lstStyle/>
                    <a:p>
                      <a:pPr marL="0" marR="0" algn="l" rtl="1">
                        <a:lnSpc>
                          <a:spcPct val="107000"/>
                        </a:lnSpc>
                        <a:spcBef>
                          <a:spcPts val="0"/>
                        </a:spcBef>
                        <a:spcAft>
                          <a:spcPts val="0"/>
                        </a:spcAft>
                      </a:pPr>
                      <a:r>
                        <a:rPr lang="en-US" sz="1500" b="1" i="0" u="none" strike="noStrike" kern="1200" baseline="0" dirty="0" smtClean="0">
                          <a:solidFill>
                            <a:srgbClr val="000000"/>
                          </a:solidFill>
                          <a:latin typeface="Times New Roman"/>
                          <a:ea typeface="+mn-ea"/>
                          <a:cs typeface="+mj-cs"/>
                        </a:rPr>
                        <a:t>Titrimetric Methods </a:t>
                      </a:r>
                      <a:endParaRPr lang="en-US" sz="1500" b="1" i="0" u="none" strike="noStrike" kern="1200" baseline="0" dirty="0">
                        <a:solidFill>
                          <a:srgbClr val="000000"/>
                        </a:solidFill>
                        <a:latin typeface="Times New Roman"/>
                        <a:ea typeface="+mn-ea"/>
                        <a:cs typeface="+mj-cs"/>
                      </a:endParaRPr>
                    </a:p>
                  </a:txBody>
                  <a:tcPr marL="47596" marR="47596" marT="0" marB="0"/>
                </a:tc>
                <a:tc>
                  <a:txBody>
                    <a:bodyPr/>
                    <a:lstStyle/>
                    <a:p>
                      <a:pPr marL="0" marR="0" algn="ctr" rtl="1">
                        <a:lnSpc>
                          <a:spcPct val="150000"/>
                        </a:lnSpc>
                        <a:spcBef>
                          <a:spcPts val="0"/>
                        </a:spcBef>
                        <a:spcAft>
                          <a:spcPts val="0"/>
                        </a:spcAft>
                      </a:pPr>
                      <a:r>
                        <a:rPr lang="en-US" sz="1500" b="1" dirty="0" smtClean="0">
                          <a:effectLst/>
                          <a:latin typeface="Calibri"/>
                          <a:ea typeface="Calibri"/>
                          <a:cs typeface="+mj-cs"/>
                        </a:rPr>
                        <a:t>10</a:t>
                      </a:r>
                      <a:endParaRPr lang="en-US" sz="1500" b="1" dirty="0">
                        <a:effectLst/>
                        <a:latin typeface="Calibri"/>
                        <a:ea typeface="Calibri"/>
                        <a:cs typeface="+mj-cs"/>
                      </a:endParaRPr>
                    </a:p>
                  </a:txBody>
                  <a:tcPr marL="47596" marR="47596" marT="0" marB="0"/>
                </a:tc>
              </a:tr>
              <a:tr h="340328">
                <a:tc>
                  <a:txBody>
                    <a:bodyPr/>
                    <a:lstStyle/>
                    <a:p>
                      <a:pPr marL="0" marR="0" algn="l" rtl="1">
                        <a:lnSpc>
                          <a:spcPct val="107000"/>
                        </a:lnSpc>
                        <a:spcBef>
                          <a:spcPts val="0"/>
                        </a:spcBef>
                        <a:spcAft>
                          <a:spcPts val="0"/>
                        </a:spcAft>
                      </a:pPr>
                      <a:r>
                        <a:rPr lang="en-US" sz="1500" b="1" i="0" u="none" strike="noStrike" kern="1200" baseline="0" dirty="0" smtClean="0">
                          <a:solidFill>
                            <a:srgbClr val="000000"/>
                          </a:solidFill>
                          <a:latin typeface="Times New Roman"/>
                          <a:ea typeface="+mn-ea"/>
                          <a:cs typeface="+mj-cs"/>
                        </a:rPr>
                        <a:t>Examples of Titration Curves </a:t>
                      </a:r>
                      <a:endParaRPr lang="en-US" sz="1500" b="1" i="0" u="none" strike="noStrike" kern="1200" baseline="0" dirty="0">
                        <a:solidFill>
                          <a:srgbClr val="000000"/>
                        </a:solidFill>
                        <a:latin typeface="Times New Roman"/>
                        <a:ea typeface="+mn-ea"/>
                        <a:cs typeface="+mj-cs"/>
                      </a:endParaRPr>
                    </a:p>
                  </a:txBody>
                  <a:tcPr marL="47596" marR="47596" marT="0" marB="0"/>
                </a:tc>
                <a:tc>
                  <a:txBody>
                    <a:bodyPr/>
                    <a:lstStyle/>
                    <a:p>
                      <a:pPr marL="0" marR="0" algn="ctr" rtl="1">
                        <a:lnSpc>
                          <a:spcPct val="150000"/>
                        </a:lnSpc>
                        <a:spcBef>
                          <a:spcPts val="0"/>
                        </a:spcBef>
                        <a:spcAft>
                          <a:spcPts val="0"/>
                        </a:spcAft>
                      </a:pPr>
                      <a:r>
                        <a:rPr lang="en-US" sz="1500" b="1" dirty="0" smtClean="0">
                          <a:effectLst/>
                          <a:latin typeface="Calibri"/>
                          <a:ea typeface="Calibri"/>
                          <a:cs typeface="+mj-cs"/>
                        </a:rPr>
                        <a:t>11</a:t>
                      </a:r>
                      <a:endParaRPr lang="en-US" sz="1500" b="1" dirty="0">
                        <a:effectLst/>
                        <a:latin typeface="Calibri"/>
                        <a:ea typeface="Calibri"/>
                        <a:cs typeface="+mj-cs"/>
                      </a:endParaRPr>
                    </a:p>
                  </a:txBody>
                  <a:tcPr marL="47596" marR="47596" marT="0" marB="0"/>
                </a:tc>
              </a:tr>
              <a:tr h="340328">
                <a:tc>
                  <a:txBody>
                    <a:bodyPr/>
                    <a:lstStyle/>
                    <a:p>
                      <a:pPr algn="l"/>
                      <a:r>
                        <a:rPr lang="en-US" sz="1500" b="1" i="0" u="none" strike="noStrike" kern="1200" baseline="0" dirty="0" err="1" smtClean="0">
                          <a:solidFill>
                            <a:srgbClr val="000000"/>
                          </a:solidFill>
                          <a:latin typeface="Times New Roman"/>
                          <a:ea typeface="+mn-ea"/>
                          <a:cs typeface="+mj-cs"/>
                        </a:rPr>
                        <a:t>Complexometric</a:t>
                      </a:r>
                      <a:r>
                        <a:rPr lang="en-US" sz="1500" b="1" i="0" u="none" strike="noStrike" kern="1200" baseline="0" dirty="0" smtClean="0">
                          <a:solidFill>
                            <a:srgbClr val="000000"/>
                          </a:solidFill>
                          <a:latin typeface="Times New Roman"/>
                          <a:ea typeface="+mn-ea"/>
                          <a:cs typeface="+mj-cs"/>
                        </a:rPr>
                        <a:t> titrations</a:t>
                      </a:r>
                      <a:r>
                        <a:rPr lang="en-US" sz="1500" b="1" i="0" u="none" strike="noStrike" baseline="0" dirty="0" smtClean="0">
                          <a:solidFill>
                            <a:srgbClr val="000000"/>
                          </a:solidFill>
                          <a:latin typeface="Times New Roman"/>
                          <a:cs typeface="+mj-cs"/>
                        </a:rPr>
                        <a:t> </a:t>
                      </a:r>
                    </a:p>
                  </a:txBody>
                  <a:tcPr marL="47596" marR="47596" marT="0" marB="0"/>
                </a:tc>
                <a:tc>
                  <a:txBody>
                    <a:bodyPr/>
                    <a:lstStyle/>
                    <a:p>
                      <a:pPr marL="0" marR="0" algn="ctr" rtl="1">
                        <a:lnSpc>
                          <a:spcPct val="150000"/>
                        </a:lnSpc>
                        <a:spcBef>
                          <a:spcPts val="0"/>
                        </a:spcBef>
                        <a:spcAft>
                          <a:spcPts val="0"/>
                        </a:spcAft>
                      </a:pPr>
                      <a:r>
                        <a:rPr lang="en-US" sz="1500" b="1" dirty="0" smtClean="0">
                          <a:effectLst/>
                          <a:latin typeface="Calibri"/>
                          <a:ea typeface="Calibri"/>
                          <a:cs typeface="+mj-cs"/>
                        </a:rPr>
                        <a:t>12</a:t>
                      </a:r>
                      <a:endParaRPr lang="en-US" sz="1500" b="1" dirty="0">
                        <a:effectLst/>
                        <a:latin typeface="Calibri"/>
                        <a:ea typeface="Calibri"/>
                        <a:cs typeface="+mj-cs"/>
                      </a:endParaRPr>
                    </a:p>
                  </a:txBody>
                  <a:tcPr marL="47596" marR="47596" marT="0" marB="0"/>
                </a:tc>
              </a:tr>
              <a:tr h="340328">
                <a:tc>
                  <a:txBody>
                    <a:bodyPr/>
                    <a:lstStyle/>
                    <a:p>
                      <a:pPr marL="0" marR="0" algn="l" rtl="1">
                        <a:lnSpc>
                          <a:spcPct val="107000"/>
                        </a:lnSpc>
                        <a:spcBef>
                          <a:spcPts val="0"/>
                        </a:spcBef>
                        <a:spcAft>
                          <a:spcPts val="0"/>
                        </a:spcAft>
                      </a:pPr>
                      <a:r>
                        <a:rPr lang="en-US" sz="1500" b="1" i="0" u="none" strike="noStrike" kern="1200" baseline="0" dirty="0" smtClean="0">
                          <a:solidFill>
                            <a:srgbClr val="000000"/>
                          </a:solidFill>
                          <a:latin typeface="Times New Roman"/>
                          <a:ea typeface="+mn-ea"/>
                          <a:cs typeface="+mj-cs"/>
                        </a:rPr>
                        <a:t>Precipitation methods (</a:t>
                      </a:r>
                      <a:r>
                        <a:rPr lang="en-US" sz="1500" b="1" i="0" u="none" strike="noStrike" kern="1200" baseline="0" dirty="0" err="1" smtClean="0">
                          <a:solidFill>
                            <a:srgbClr val="000000"/>
                          </a:solidFill>
                          <a:latin typeface="Times New Roman"/>
                          <a:ea typeface="+mn-ea"/>
                          <a:cs typeface="+mj-cs"/>
                        </a:rPr>
                        <a:t>Gravimetry</a:t>
                      </a:r>
                      <a:r>
                        <a:rPr lang="en-US" sz="1500" b="1" i="0" u="none" strike="noStrike" kern="1200" baseline="0" dirty="0" smtClean="0">
                          <a:solidFill>
                            <a:srgbClr val="000000"/>
                          </a:solidFill>
                          <a:latin typeface="Times New Roman"/>
                          <a:ea typeface="+mn-ea"/>
                          <a:cs typeface="+mj-cs"/>
                        </a:rPr>
                        <a:t>)</a:t>
                      </a:r>
                      <a:r>
                        <a:rPr lang="en-US" sz="1500" b="1" i="0" u="none" strike="noStrike" kern="1200" baseline="0" dirty="0" smtClean="0">
                          <a:solidFill>
                            <a:schemeClr val="tx1"/>
                          </a:solidFill>
                          <a:latin typeface="+mn-lt"/>
                          <a:ea typeface="+mn-ea"/>
                          <a:cs typeface="+mj-cs"/>
                        </a:rPr>
                        <a:t> </a:t>
                      </a:r>
                      <a:endParaRPr lang="en-US" sz="1500" b="1" dirty="0">
                        <a:effectLst/>
                        <a:latin typeface="Calibri"/>
                        <a:ea typeface="Calibri"/>
                        <a:cs typeface="+mj-cs"/>
                      </a:endParaRPr>
                    </a:p>
                  </a:txBody>
                  <a:tcPr marL="47596" marR="47596" marT="0" marB="0"/>
                </a:tc>
                <a:tc>
                  <a:txBody>
                    <a:bodyPr/>
                    <a:lstStyle/>
                    <a:p>
                      <a:pPr marL="0" marR="0" algn="ctr" rtl="1">
                        <a:lnSpc>
                          <a:spcPct val="150000"/>
                        </a:lnSpc>
                        <a:spcBef>
                          <a:spcPts val="0"/>
                        </a:spcBef>
                        <a:spcAft>
                          <a:spcPts val="0"/>
                        </a:spcAft>
                      </a:pPr>
                      <a:r>
                        <a:rPr lang="en-US" sz="1500" b="1" dirty="0" smtClean="0">
                          <a:effectLst/>
                          <a:latin typeface="Calibri"/>
                          <a:ea typeface="Calibri"/>
                          <a:cs typeface="+mj-cs"/>
                        </a:rPr>
                        <a:t>13</a:t>
                      </a:r>
                      <a:endParaRPr lang="en-US" sz="1500" b="1" dirty="0">
                        <a:effectLst/>
                        <a:latin typeface="Calibri"/>
                        <a:ea typeface="Calibri"/>
                        <a:cs typeface="+mj-cs"/>
                      </a:endParaRPr>
                    </a:p>
                  </a:txBody>
                  <a:tcPr marL="47596" marR="47596" marT="0" marB="0"/>
                </a:tc>
              </a:tr>
              <a:tr h="340328">
                <a:tc>
                  <a:txBody>
                    <a:bodyPr/>
                    <a:lstStyle/>
                    <a:p>
                      <a:pPr marL="0" marR="0" algn="l" rtl="1">
                        <a:lnSpc>
                          <a:spcPct val="107000"/>
                        </a:lnSpc>
                        <a:spcBef>
                          <a:spcPts val="0"/>
                        </a:spcBef>
                        <a:spcAft>
                          <a:spcPts val="0"/>
                        </a:spcAft>
                      </a:pPr>
                      <a:r>
                        <a:rPr lang="en-US" sz="1500" b="1" i="0" u="none" strike="noStrike" kern="1200" baseline="0" dirty="0" smtClean="0">
                          <a:solidFill>
                            <a:srgbClr val="000000"/>
                          </a:solidFill>
                          <a:latin typeface="Times New Roman"/>
                          <a:ea typeface="+mn-ea"/>
                          <a:cs typeface="+mj-cs"/>
                        </a:rPr>
                        <a:t>Spectroscopy </a:t>
                      </a:r>
                      <a:endParaRPr lang="en-US" sz="1500" b="1" i="0" u="none" strike="noStrike" kern="1200" baseline="0" dirty="0">
                        <a:solidFill>
                          <a:srgbClr val="000000"/>
                        </a:solidFill>
                        <a:latin typeface="Times New Roman"/>
                        <a:ea typeface="+mn-ea"/>
                        <a:cs typeface="+mj-cs"/>
                      </a:endParaRPr>
                    </a:p>
                  </a:txBody>
                  <a:tcPr marL="47596" marR="47596" marT="0" marB="0"/>
                </a:tc>
                <a:tc>
                  <a:txBody>
                    <a:bodyPr/>
                    <a:lstStyle/>
                    <a:p>
                      <a:pPr marL="0" marR="0" algn="ctr" rtl="1">
                        <a:lnSpc>
                          <a:spcPct val="150000"/>
                        </a:lnSpc>
                        <a:spcBef>
                          <a:spcPts val="0"/>
                        </a:spcBef>
                        <a:spcAft>
                          <a:spcPts val="0"/>
                        </a:spcAft>
                      </a:pPr>
                      <a:r>
                        <a:rPr lang="en-US" sz="1500" b="1" dirty="0" smtClean="0">
                          <a:effectLst/>
                          <a:latin typeface="Calibri"/>
                          <a:ea typeface="Calibri"/>
                          <a:cs typeface="+mj-cs"/>
                        </a:rPr>
                        <a:t>14</a:t>
                      </a:r>
                      <a:endParaRPr lang="en-US" sz="1500" b="1" dirty="0">
                        <a:effectLst/>
                        <a:latin typeface="Calibri"/>
                        <a:ea typeface="Calibri"/>
                        <a:cs typeface="+mj-cs"/>
                      </a:endParaRPr>
                    </a:p>
                  </a:txBody>
                  <a:tcPr marL="47596" marR="47596" marT="0" marB="0"/>
                </a:tc>
              </a:tr>
              <a:tr h="340328">
                <a:tc>
                  <a:txBody>
                    <a:bodyPr/>
                    <a:lstStyle/>
                    <a:p>
                      <a:pPr marL="0" marR="0" algn="l" rtl="1">
                        <a:lnSpc>
                          <a:spcPct val="107000"/>
                        </a:lnSpc>
                        <a:spcBef>
                          <a:spcPts val="0"/>
                        </a:spcBef>
                        <a:spcAft>
                          <a:spcPts val="0"/>
                        </a:spcAft>
                      </a:pPr>
                      <a:r>
                        <a:rPr lang="en-US" sz="1500" b="1" i="0" u="none" strike="noStrike" kern="1200" baseline="0" dirty="0">
                          <a:solidFill>
                            <a:srgbClr val="000000"/>
                          </a:solidFill>
                          <a:latin typeface="Times New Roman"/>
                          <a:ea typeface="+mn-ea"/>
                          <a:cs typeface="+mj-cs"/>
                        </a:rPr>
                        <a:t>Final Exam</a:t>
                      </a:r>
                    </a:p>
                  </a:txBody>
                  <a:tcPr marL="47596" marR="47596" marT="0" marB="0"/>
                </a:tc>
                <a:tc>
                  <a:txBody>
                    <a:bodyPr/>
                    <a:lstStyle/>
                    <a:p>
                      <a:pPr marL="0" marR="0" algn="ctr" rtl="1">
                        <a:lnSpc>
                          <a:spcPct val="150000"/>
                        </a:lnSpc>
                        <a:spcBef>
                          <a:spcPts val="0"/>
                        </a:spcBef>
                        <a:spcAft>
                          <a:spcPts val="0"/>
                        </a:spcAft>
                      </a:pPr>
                      <a:r>
                        <a:rPr lang="en-US" sz="1500" b="1" dirty="0">
                          <a:effectLst/>
                          <a:cs typeface="+mj-cs"/>
                        </a:rPr>
                        <a:t>15</a:t>
                      </a:r>
                      <a:endParaRPr lang="en-US" sz="1500" b="1" dirty="0">
                        <a:effectLst/>
                        <a:latin typeface="Calibri"/>
                        <a:ea typeface="Calibri"/>
                        <a:cs typeface="+mj-cs"/>
                      </a:endParaRPr>
                    </a:p>
                  </a:txBody>
                  <a:tcPr marL="47596" marR="47596" marT="0" marB="0"/>
                </a:tc>
              </a:tr>
            </a:tbl>
          </a:graphicData>
        </a:graphic>
      </p:graphicFrame>
    </p:spTree>
    <p:extLst>
      <p:ext uri="{BB962C8B-B14F-4D97-AF65-F5344CB8AC3E}">
        <p14:creationId xmlns:p14="http://schemas.microsoft.com/office/powerpoint/2010/main" val="2049269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5480050"/>
            <a:ext cx="476726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ChangeArrowheads="1"/>
          </p:cNvSpPr>
          <p:nvPr/>
        </p:nvSpPr>
        <p:spPr bwMode="auto">
          <a:xfrm>
            <a:off x="2693988" y="331788"/>
            <a:ext cx="21097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Aft>
                <a:spcPts val="1263"/>
              </a:spcAft>
            </a:pPr>
            <a:r>
              <a:rPr lang="en-US" sz="2000" b="1">
                <a:latin typeface="Times New Roman" panose="02020603050405020304" pitchFamily="18" charset="0"/>
              </a:rPr>
              <a:t>General Chemistry</a:t>
            </a:r>
          </a:p>
        </p:txBody>
      </p:sp>
      <p:sp>
        <p:nvSpPr>
          <p:cNvPr id="1028" name="Rectangle 3"/>
          <p:cNvSpPr>
            <a:spLocks noChangeArrowheads="1"/>
          </p:cNvSpPr>
          <p:nvPr/>
        </p:nvSpPr>
        <p:spPr bwMode="auto">
          <a:xfrm>
            <a:off x="271463" y="781050"/>
            <a:ext cx="69469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825"/>
              </a:lnSpc>
              <a:spcBef>
                <a:spcPts val="1263"/>
              </a:spcBef>
            </a:pPr>
            <a:r>
              <a:rPr lang="en-US" sz="1600" b="1">
                <a:latin typeface="Times New Roman" panose="02020603050405020304" pitchFamily="18" charset="0"/>
              </a:rPr>
              <a:t>References:</a:t>
            </a:r>
          </a:p>
          <a:p>
            <a:pPr algn="just" eaLnBrk="1" hangingPunct="1">
              <a:lnSpc>
                <a:spcPts val="1825"/>
              </a:lnSpc>
            </a:pPr>
            <a:r>
              <a:rPr lang="en-US" sz="1600" b="1">
                <a:latin typeface="Times New Roman" panose="02020603050405020304" pitchFamily="18" charset="0"/>
              </a:rPr>
              <a:t>1-    General chemistry by Darrell D. Ebbing, 2007.</a:t>
            </a:r>
          </a:p>
          <a:p>
            <a:pPr algn="just" eaLnBrk="1" hangingPunct="1">
              <a:lnSpc>
                <a:spcPts val="1825"/>
              </a:lnSpc>
            </a:pPr>
            <a:r>
              <a:rPr lang="en-US" sz="1600" b="1">
                <a:latin typeface="Times New Roman" panose="02020603050405020304" pitchFamily="18" charset="0"/>
              </a:rPr>
              <a:t>2-    fundamentals-of-chemistry by Romain Elsair, 2012.</a:t>
            </a:r>
          </a:p>
          <a:p>
            <a:pPr algn="just" eaLnBrk="1" hangingPunct="1">
              <a:lnSpc>
                <a:spcPts val="1825"/>
              </a:lnSpc>
            </a:pPr>
            <a:r>
              <a:rPr lang="en-US" sz="1600" b="1">
                <a:latin typeface="Times New Roman" panose="02020603050405020304" pitchFamily="18" charset="0"/>
              </a:rPr>
              <a:t>3-    Fundamentals of Analytical Chemistry by Stook and West 2012.</a:t>
            </a:r>
          </a:p>
          <a:p>
            <a:pPr algn="just" eaLnBrk="1" hangingPunct="1">
              <a:lnSpc>
                <a:spcPts val="1825"/>
              </a:lnSpc>
            </a:pPr>
            <a:r>
              <a:rPr lang="en-US" sz="1600" b="1">
                <a:latin typeface="Times New Roman" panose="02020603050405020304" pitchFamily="18" charset="0"/>
              </a:rPr>
              <a:t>4-    Basic concepts in biochemistry by Hiram F. Gilbert, 2000.</a:t>
            </a:r>
          </a:p>
          <a:p>
            <a:pPr algn="just" eaLnBrk="1" hangingPunct="1">
              <a:lnSpc>
                <a:spcPts val="1825"/>
              </a:lnSpc>
            </a:pPr>
            <a:r>
              <a:rPr lang="en-US" sz="1600" b="1">
                <a:latin typeface="Times New Roman" panose="02020603050405020304" pitchFamily="18" charset="0"/>
              </a:rPr>
              <a:t>5-    Organic chemistry by Morrison and Boyd 7</a:t>
            </a:r>
            <a:r>
              <a:rPr lang="en-US" sz="1600" b="1" baseline="30000">
                <a:latin typeface="Times New Roman" panose="02020603050405020304" pitchFamily="18" charset="0"/>
              </a:rPr>
              <a:t>th</a:t>
            </a:r>
            <a:r>
              <a:rPr lang="en-US" sz="1600" b="1">
                <a:latin typeface="Times New Roman" panose="02020603050405020304" pitchFamily="18" charset="0"/>
              </a:rPr>
              <a:t>, 2010.</a:t>
            </a:r>
          </a:p>
          <a:p>
            <a:pPr algn="just" eaLnBrk="1" hangingPunct="1">
              <a:lnSpc>
                <a:spcPts val="1825"/>
              </a:lnSpc>
              <a:spcAft>
                <a:spcPts val="2525"/>
              </a:spcAft>
            </a:pPr>
            <a:r>
              <a:rPr lang="en-US" sz="1600" b="1">
                <a:latin typeface="Times New Roman" panose="02020603050405020304" pitchFamily="18" charset="0"/>
              </a:rPr>
              <a:t>6-    Instant Notes in General Chemistry by Mohammed Abdul Baset, Printed by Dar Alayam, Amman-Jordan, 2014, 299 p.</a:t>
            </a:r>
          </a:p>
        </p:txBody>
      </p:sp>
      <p:sp>
        <p:nvSpPr>
          <p:cNvPr id="1029" name="Rectangle 4"/>
          <p:cNvSpPr>
            <a:spLocks noChangeArrowheads="1"/>
          </p:cNvSpPr>
          <p:nvPr/>
        </p:nvSpPr>
        <p:spPr bwMode="auto">
          <a:xfrm>
            <a:off x="274638" y="3105150"/>
            <a:ext cx="69453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525"/>
              </a:spcBef>
              <a:spcAft>
                <a:spcPts val="425"/>
              </a:spcAft>
            </a:pPr>
            <a:r>
              <a:rPr lang="en-US" sz="2000" b="1">
                <a:latin typeface="Times New Roman" panose="02020603050405020304" pitchFamily="18" charset="0"/>
              </a:rPr>
              <a:t>Lectures 1, 2</a:t>
            </a:r>
          </a:p>
          <a:p>
            <a:pPr algn="r" eaLnBrk="1" hangingPunct="1">
              <a:spcAft>
                <a:spcPts val="1675"/>
              </a:spcAft>
            </a:pPr>
            <a:r>
              <a:rPr lang="en-US" sz="1300" b="1">
                <a:latin typeface="Times New Roman" panose="02020603050405020304" pitchFamily="18" charset="0"/>
              </a:rPr>
              <a:t>Dr. Mohammed Abdul Baset</a:t>
            </a:r>
          </a:p>
        </p:txBody>
      </p:sp>
      <p:sp>
        <p:nvSpPr>
          <p:cNvPr id="1030" name="Rectangle 5"/>
          <p:cNvSpPr>
            <a:spLocks noChangeArrowheads="1"/>
          </p:cNvSpPr>
          <p:nvPr/>
        </p:nvSpPr>
        <p:spPr bwMode="auto">
          <a:xfrm>
            <a:off x="271463" y="3829050"/>
            <a:ext cx="57419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700"/>
              </a:lnSpc>
              <a:spcBef>
                <a:spcPts val="1675"/>
              </a:spcBef>
            </a:pPr>
            <a:r>
              <a:rPr lang="en-US" sz="1600" b="1">
                <a:latin typeface="Times New Roman" panose="02020603050405020304" pitchFamily="18" charset="0"/>
              </a:rPr>
              <a:t>An introduction to chemistry</a:t>
            </a:r>
          </a:p>
          <a:p>
            <a:pPr algn="just" eaLnBrk="1" hangingPunct="1">
              <a:lnSpc>
                <a:spcPts val="1700"/>
              </a:lnSpc>
            </a:pPr>
            <a:r>
              <a:rPr lang="en-US" sz="1300" b="1">
                <a:latin typeface="Times New Roman" panose="02020603050405020304" pitchFamily="18" charset="0"/>
              </a:rPr>
              <a:t>Matter</a:t>
            </a:r>
          </a:p>
          <a:p>
            <a:pPr algn="just" eaLnBrk="1" hangingPunct="1">
              <a:lnSpc>
                <a:spcPts val="1700"/>
              </a:lnSpc>
            </a:pPr>
            <a:r>
              <a:rPr lang="en-US" sz="1300" b="1">
                <a:latin typeface="Times New Roman" panose="02020603050405020304" pitchFamily="18" charset="0"/>
              </a:rPr>
              <a:t>•    Matter is anything which has mass and takes up space (volume)</a:t>
            </a:r>
          </a:p>
          <a:p>
            <a:pPr algn="just" eaLnBrk="1" hangingPunct="1">
              <a:lnSpc>
                <a:spcPts val="1700"/>
              </a:lnSpc>
              <a:spcAft>
                <a:spcPts val="838"/>
              </a:spcAft>
            </a:pPr>
            <a:r>
              <a:rPr lang="en-US" sz="1300" b="1">
                <a:latin typeface="Times New Roman" panose="02020603050405020304" pitchFamily="18" charset="0"/>
              </a:rPr>
              <a:t>•    Examples of matter: Sand (a solid), Water (a liquid), Air (a mixture of gases)</a:t>
            </a:r>
          </a:p>
        </p:txBody>
      </p:sp>
      <p:sp>
        <p:nvSpPr>
          <p:cNvPr id="1031" name="Rectangle 6"/>
          <p:cNvSpPr>
            <a:spLocks noChangeArrowheads="1"/>
          </p:cNvSpPr>
          <p:nvPr/>
        </p:nvSpPr>
        <p:spPr bwMode="auto">
          <a:xfrm>
            <a:off x="274638" y="4886325"/>
            <a:ext cx="69246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spcBef>
                <a:spcPts val="838"/>
              </a:spcBef>
              <a:spcAft>
                <a:spcPts val="1263"/>
              </a:spcAft>
            </a:pPr>
            <a:r>
              <a:rPr lang="en-US" sz="1300" b="1">
                <a:latin typeface="Times New Roman" panose="02020603050405020304" pitchFamily="18" charset="0"/>
              </a:rPr>
              <a:t>Solids have shape and volume. Liquids have volume but adopt the shape of their container. Gases occupy the shape and volume of their container.</a:t>
            </a:r>
          </a:p>
        </p:txBody>
      </p:sp>
      <p:sp>
        <p:nvSpPr>
          <p:cNvPr id="1032" name="Rectangle 7"/>
          <p:cNvSpPr>
            <a:spLocks noChangeArrowheads="1"/>
          </p:cNvSpPr>
          <p:nvPr/>
        </p:nvSpPr>
        <p:spPr bwMode="auto">
          <a:xfrm>
            <a:off x="249238" y="7242175"/>
            <a:ext cx="6973887"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588"/>
              </a:lnSpc>
              <a:spcBef>
                <a:spcPts val="838"/>
              </a:spcBef>
            </a:pPr>
            <a:r>
              <a:rPr lang="en-US" sz="1300" b="1">
                <a:latin typeface="Times New Roman" panose="02020603050405020304" pitchFamily="18" charset="0"/>
              </a:rPr>
              <a:t>Substances</a:t>
            </a:r>
          </a:p>
          <a:p>
            <a:pPr algn="just" eaLnBrk="1" hangingPunct="1">
              <a:lnSpc>
                <a:spcPts val="1588"/>
              </a:lnSpc>
              <a:spcAft>
                <a:spcPts val="838"/>
              </a:spcAft>
            </a:pPr>
            <a:r>
              <a:rPr lang="en-US" sz="1300" b="1">
                <a:latin typeface="Times New Roman" panose="02020603050405020304" pitchFamily="18" charset="0"/>
              </a:rPr>
              <a:t>A substance is a form of matter that has constant chemical composition and characteristic properties. There are two kinds of substances—elements and compounds. Element is a pure chemical substance consisting of one type of atom. Compound is a pure chemical substance  consisting of two or more different chemical elements. </a:t>
            </a:r>
            <a:endParaRPr lang="en-US" sz="1300" b="1">
              <a:latin typeface="Times New Roman" panose="02020603050405020304" pitchFamily="18" charset="0"/>
              <a:hlinkClick r:id="rId3"/>
            </a:endParaRPr>
          </a:p>
          <a:p>
            <a:pPr algn="just" eaLnBrk="1" hangingPunct="1">
              <a:lnSpc>
                <a:spcPts val="1588"/>
              </a:lnSpc>
            </a:pPr>
            <a:r>
              <a:rPr lang="en-US" sz="1300" b="1">
                <a:latin typeface="Times New Roman" panose="02020603050405020304" pitchFamily="18" charset="0"/>
              </a:rPr>
              <a:t>Physical Properties</a:t>
            </a:r>
          </a:p>
          <a:p>
            <a:pPr algn="just" eaLnBrk="1" hangingPunct="1">
              <a:lnSpc>
                <a:spcPts val="1588"/>
              </a:lnSpc>
              <a:spcAft>
                <a:spcPts val="838"/>
              </a:spcAft>
            </a:pPr>
            <a:r>
              <a:rPr lang="en-US" sz="1300" b="1">
                <a:latin typeface="Times New Roman" panose="02020603050405020304" pitchFamily="18" charset="0"/>
              </a:rPr>
              <a:t>The properties related to the </a:t>
            </a:r>
            <a:r>
              <a:rPr lang="en-US" sz="1300" i="1">
                <a:latin typeface="Times New Roman" panose="02020603050405020304" pitchFamily="18" charset="0"/>
              </a:rPr>
              <a:t>state</a:t>
            </a:r>
            <a:r>
              <a:rPr lang="en-US" sz="1300" b="1">
                <a:latin typeface="Times New Roman" panose="02020603050405020304" pitchFamily="18" charset="0"/>
              </a:rPr>
              <a:t> (gas, liquid, or solid) or appearance of a sample are called </a:t>
            </a:r>
            <a:r>
              <a:rPr lang="en-US" sz="1300" i="1">
                <a:latin typeface="Times New Roman" panose="02020603050405020304" pitchFamily="18" charset="0"/>
              </a:rPr>
              <a:t>physical properties.</a:t>
            </a:r>
            <a:r>
              <a:rPr lang="en-US" sz="1300" b="1">
                <a:latin typeface="Times New Roman" panose="02020603050405020304" pitchFamily="18" charset="0"/>
              </a:rPr>
              <a:t> Some commonly known physical properties are density, state at room temperature, color, hardness, melting point, and boiling point.</a:t>
            </a:r>
          </a:p>
          <a:p>
            <a:pPr algn="just" eaLnBrk="1" hangingPunct="1">
              <a:lnSpc>
                <a:spcPts val="1588"/>
              </a:lnSpc>
            </a:pPr>
            <a:r>
              <a:rPr lang="en-US" sz="1300" b="1">
                <a:latin typeface="Times New Roman" panose="02020603050405020304" pitchFamily="18" charset="0"/>
              </a:rPr>
              <a:t>Chemical Properties</a:t>
            </a:r>
          </a:p>
          <a:p>
            <a:pPr algn="just" eaLnBrk="1" hangingPunct="1">
              <a:lnSpc>
                <a:spcPts val="1588"/>
              </a:lnSpc>
            </a:pPr>
            <a:r>
              <a:rPr lang="en-US" sz="1300" b="1">
                <a:latin typeface="Times New Roman" panose="02020603050405020304" pitchFamily="18" charset="0"/>
              </a:rPr>
              <a:t>A chemical properties is a change in which at least one substance changes its composition and its set of properties. Examples: flammability, rust resistance, reactivity.</a:t>
            </a:r>
          </a:p>
        </p:txBody>
      </p:sp>
      <p:sp>
        <p:nvSpPr>
          <p:cNvPr id="1033" name="Rectangle 8"/>
          <p:cNvSpPr>
            <a:spLocks noChangeArrowheads="1"/>
          </p:cNvSpPr>
          <p:nvPr/>
        </p:nvSpPr>
        <p:spPr bwMode="auto">
          <a:xfrm>
            <a:off x="3706813" y="10363200"/>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1</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68288" y="311150"/>
            <a:ext cx="6973887" cy="6205538"/>
          </a:xfrm>
          <a:prstGeom prst="rect">
            <a:avLst/>
          </a:prstGeom>
        </p:spPr>
        <p:txBody>
          <a:bodyPr lIns="0" tIns="0" rIns="0" bIns="0"/>
          <a:lstStyle/>
          <a:p>
            <a:pPr algn="just" eaLnBrk="1" fontAlgn="auto" hangingPunct="1">
              <a:lnSpc>
                <a:spcPts val="1584"/>
              </a:lnSpc>
              <a:spcBef>
                <a:spcPts val="0"/>
              </a:spcBef>
              <a:spcAft>
                <a:spcPts val="0"/>
              </a:spcAft>
              <a:defRPr/>
            </a:pPr>
            <a:r>
              <a:rPr lang="en-US" sz="1300" b="1" dirty="0">
                <a:latin typeface="Times New Roman"/>
              </a:rPr>
              <a:t>Classification of matter (substance)</a:t>
            </a:r>
          </a:p>
          <a:p>
            <a:pPr algn="just" eaLnBrk="1" fontAlgn="auto" hangingPunct="1">
              <a:lnSpc>
                <a:spcPts val="1584"/>
              </a:lnSpc>
              <a:spcBef>
                <a:spcPts val="0"/>
              </a:spcBef>
              <a:spcAft>
                <a:spcPts val="0"/>
              </a:spcAft>
              <a:defRPr/>
            </a:pPr>
            <a:r>
              <a:rPr lang="en-US" sz="1300" dirty="0">
                <a:latin typeface="Times New Roman"/>
              </a:rPr>
              <a:t>Therefore, matter is classified according to several different schemes. Matter may be classified as </a:t>
            </a:r>
            <a:r>
              <a:rPr lang="en-US" sz="1300" b="1" dirty="0">
                <a:latin typeface="Times New Roman"/>
              </a:rPr>
              <a:t>organic </a:t>
            </a:r>
            <a:r>
              <a:rPr lang="en-US" sz="1300" dirty="0">
                <a:latin typeface="Times New Roman"/>
              </a:rPr>
              <a:t>or </a:t>
            </a:r>
            <a:r>
              <a:rPr lang="en-US" sz="1300" b="1" dirty="0">
                <a:latin typeface="Times New Roman"/>
              </a:rPr>
              <a:t>inorganic</a:t>
            </a:r>
            <a:r>
              <a:rPr lang="en-US" sz="1300" dirty="0">
                <a:latin typeface="Times New Roman"/>
              </a:rPr>
              <a:t>. Other schemes are based on </a:t>
            </a:r>
            <a:r>
              <a:rPr lang="en-US" sz="1300" i="1" dirty="0">
                <a:latin typeface="Times New Roman"/>
              </a:rPr>
              <a:t>chemical properties</a:t>
            </a:r>
            <a:r>
              <a:rPr lang="en-US" sz="1300" dirty="0">
                <a:latin typeface="Times New Roman"/>
              </a:rPr>
              <a:t> of the various classes. For example, substances may be classified as </a:t>
            </a:r>
            <a:r>
              <a:rPr lang="en-US" sz="1300" b="1" dirty="0">
                <a:latin typeface="Times New Roman"/>
              </a:rPr>
              <a:t>acids</a:t>
            </a:r>
            <a:r>
              <a:rPr lang="en-US" sz="1300" dirty="0">
                <a:latin typeface="Times New Roman"/>
              </a:rPr>
              <a:t>, </a:t>
            </a:r>
            <a:r>
              <a:rPr lang="en-US" sz="1300" b="1" dirty="0">
                <a:latin typeface="Times New Roman"/>
              </a:rPr>
              <a:t>bases</a:t>
            </a:r>
            <a:r>
              <a:rPr lang="en-US" sz="1300" dirty="0">
                <a:latin typeface="Times New Roman"/>
              </a:rPr>
              <a:t>, or </a:t>
            </a:r>
            <a:r>
              <a:rPr lang="en-US" sz="1300" b="1" dirty="0">
                <a:latin typeface="Times New Roman"/>
              </a:rPr>
              <a:t>salts</a:t>
            </a:r>
            <a:r>
              <a:rPr lang="en-US" sz="1300" dirty="0">
                <a:latin typeface="Times New Roman"/>
              </a:rPr>
              <a:t>. In the method of classification of matter based on composition, a given specimen of material is regarded as either</a:t>
            </a:r>
          </a:p>
          <a:p>
            <a:pPr algn="just" eaLnBrk="1" fontAlgn="auto" hangingPunct="1">
              <a:lnSpc>
                <a:spcPts val="1584"/>
              </a:lnSpc>
              <a:spcBef>
                <a:spcPts val="0"/>
              </a:spcBef>
              <a:spcAft>
                <a:spcPts val="1050"/>
              </a:spcAft>
              <a:defRPr/>
            </a:pPr>
            <a:r>
              <a:rPr lang="en-US" sz="1300" dirty="0">
                <a:latin typeface="Times New Roman"/>
              </a:rPr>
              <a:t>a </a:t>
            </a:r>
            <a:r>
              <a:rPr lang="en-US" sz="1300" i="1" dirty="0">
                <a:latin typeface="Times New Roman"/>
              </a:rPr>
              <a:t>pure substance</a:t>
            </a:r>
            <a:r>
              <a:rPr lang="en-US" sz="1300" dirty="0">
                <a:latin typeface="Times New Roman"/>
              </a:rPr>
              <a:t> or a </a:t>
            </a:r>
            <a:r>
              <a:rPr lang="en-US" sz="1300" i="1" dirty="0">
                <a:latin typeface="Times New Roman"/>
              </a:rPr>
              <a:t>mixture.</a:t>
            </a:r>
          </a:p>
          <a:p>
            <a:pPr algn="just" eaLnBrk="1" fontAlgn="auto" hangingPunct="1">
              <a:spcBef>
                <a:spcPts val="0"/>
              </a:spcBef>
              <a:spcAft>
                <a:spcPts val="210"/>
              </a:spcAft>
              <a:defRPr/>
            </a:pPr>
            <a:r>
              <a:rPr lang="en-US" sz="1300" b="1" dirty="0">
                <a:latin typeface="Times New Roman"/>
              </a:rPr>
              <a:t>Pure substance</a:t>
            </a:r>
          </a:p>
          <a:p>
            <a:pPr algn="just" eaLnBrk="1" fontAlgn="auto" hangingPunct="1">
              <a:spcBef>
                <a:spcPts val="0"/>
              </a:spcBef>
              <a:spcAft>
                <a:spcPts val="1470"/>
              </a:spcAft>
              <a:defRPr/>
            </a:pPr>
            <a:r>
              <a:rPr lang="en-US" sz="1300" dirty="0">
                <a:latin typeface="Times New Roman"/>
              </a:rPr>
              <a:t>Matter that has a constant composition and fixed properties.</a:t>
            </a:r>
          </a:p>
          <a:p>
            <a:pPr algn="just" eaLnBrk="1" fontAlgn="auto" hangingPunct="1">
              <a:lnSpc>
                <a:spcPts val="1608"/>
              </a:lnSpc>
              <a:spcBef>
                <a:spcPts val="0"/>
              </a:spcBef>
              <a:spcAft>
                <a:spcPts val="0"/>
              </a:spcAft>
              <a:defRPr/>
            </a:pPr>
            <a:r>
              <a:rPr lang="en-US" sz="1300" b="1" dirty="0">
                <a:latin typeface="Times New Roman"/>
              </a:rPr>
              <a:t>Mixture</a:t>
            </a:r>
          </a:p>
          <a:p>
            <a:pPr algn="just" eaLnBrk="1" fontAlgn="auto" hangingPunct="1">
              <a:lnSpc>
                <a:spcPts val="1608"/>
              </a:lnSpc>
              <a:spcBef>
                <a:spcPts val="0"/>
              </a:spcBef>
              <a:spcAft>
                <a:spcPts val="1050"/>
              </a:spcAft>
              <a:defRPr/>
            </a:pPr>
            <a:r>
              <a:rPr lang="en-US" sz="1300" dirty="0">
                <a:latin typeface="Times New Roman"/>
              </a:rPr>
              <a:t>A physical blend of matter that can theoretically be physically separated into two or more components.</a:t>
            </a:r>
          </a:p>
          <a:p>
            <a:pPr algn="just" eaLnBrk="1" fontAlgn="auto" hangingPunct="1">
              <a:spcBef>
                <a:spcPts val="0"/>
              </a:spcBef>
              <a:spcAft>
                <a:spcPts val="210"/>
              </a:spcAft>
              <a:defRPr/>
            </a:pPr>
            <a:r>
              <a:rPr lang="en-US" sz="1300" b="1" dirty="0">
                <a:latin typeface="Times New Roman"/>
              </a:rPr>
              <a:t>Homogeneous matter</a:t>
            </a:r>
          </a:p>
          <a:p>
            <a:pPr algn="just" eaLnBrk="1" fontAlgn="auto" hangingPunct="1">
              <a:spcBef>
                <a:spcPts val="0"/>
              </a:spcBef>
              <a:spcAft>
                <a:spcPts val="1470"/>
              </a:spcAft>
              <a:defRPr/>
            </a:pPr>
            <a:r>
              <a:rPr lang="en-US" sz="1300" dirty="0">
                <a:latin typeface="Times New Roman"/>
              </a:rPr>
              <a:t>Matter that has the same properties throughout the sample.</a:t>
            </a:r>
          </a:p>
          <a:p>
            <a:pPr algn="just" eaLnBrk="1" fontAlgn="auto" hangingPunct="1">
              <a:spcBef>
                <a:spcPts val="0"/>
              </a:spcBef>
              <a:spcAft>
                <a:spcPts val="210"/>
              </a:spcAft>
              <a:defRPr/>
            </a:pPr>
            <a:r>
              <a:rPr lang="en-US" sz="1300" b="1" dirty="0">
                <a:latin typeface="Times New Roman"/>
              </a:rPr>
              <a:t>Solutions</a:t>
            </a:r>
          </a:p>
          <a:p>
            <a:pPr algn="just" eaLnBrk="1" fontAlgn="auto" hangingPunct="1">
              <a:spcBef>
                <a:spcPts val="0"/>
              </a:spcBef>
              <a:spcAft>
                <a:spcPts val="1470"/>
              </a:spcAft>
              <a:defRPr/>
            </a:pPr>
            <a:r>
              <a:rPr lang="en-US" sz="1300" dirty="0">
                <a:latin typeface="Times New Roman"/>
              </a:rPr>
              <a:t>Homogeneous mixtures of two or more pure substances.</a:t>
            </a:r>
          </a:p>
          <a:p>
            <a:pPr algn="just" eaLnBrk="1" fontAlgn="auto" hangingPunct="1">
              <a:spcBef>
                <a:spcPts val="0"/>
              </a:spcBef>
              <a:spcAft>
                <a:spcPts val="210"/>
              </a:spcAft>
              <a:defRPr/>
            </a:pPr>
            <a:r>
              <a:rPr lang="en-US" sz="1300" b="1" dirty="0">
                <a:latin typeface="Times New Roman"/>
              </a:rPr>
              <a:t>Heterogeneous matter</a:t>
            </a:r>
          </a:p>
          <a:p>
            <a:pPr algn="just" eaLnBrk="1" fontAlgn="auto" hangingPunct="1">
              <a:spcBef>
                <a:spcPts val="0"/>
              </a:spcBef>
              <a:spcAft>
                <a:spcPts val="1470"/>
              </a:spcAft>
              <a:defRPr/>
            </a:pPr>
            <a:r>
              <a:rPr lang="en-US" sz="1300" dirty="0">
                <a:latin typeface="Times New Roman"/>
              </a:rPr>
              <a:t>Matter with properties that are not the same throughout the sample.</a:t>
            </a:r>
          </a:p>
          <a:p>
            <a:pPr algn="just" eaLnBrk="1" fontAlgn="auto" hangingPunct="1">
              <a:lnSpc>
                <a:spcPts val="1680"/>
              </a:lnSpc>
              <a:spcBef>
                <a:spcPts val="0"/>
              </a:spcBef>
              <a:spcAft>
                <a:spcPts val="0"/>
              </a:spcAft>
              <a:defRPr/>
            </a:pPr>
            <a:r>
              <a:rPr lang="en-US" sz="1300" b="1" dirty="0">
                <a:latin typeface="Times New Roman"/>
              </a:rPr>
              <a:t>Molecule</a:t>
            </a:r>
          </a:p>
          <a:p>
            <a:pPr algn="just" eaLnBrk="1" fontAlgn="auto" hangingPunct="1">
              <a:lnSpc>
                <a:spcPts val="1680"/>
              </a:lnSpc>
              <a:spcBef>
                <a:spcPts val="0"/>
              </a:spcBef>
              <a:spcAft>
                <a:spcPts val="0"/>
              </a:spcAft>
              <a:defRPr/>
            </a:pPr>
            <a:r>
              <a:rPr lang="en-US" sz="1300" dirty="0">
                <a:latin typeface="Times New Roman"/>
              </a:rPr>
              <a:t>A </a:t>
            </a:r>
            <a:r>
              <a:rPr lang="en-US" sz="1300" b="1" dirty="0">
                <a:latin typeface="Times New Roman"/>
              </a:rPr>
              <a:t>molecule </a:t>
            </a:r>
            <a:r>
              <a:rPr lang="en-US" sz="1300" dirty="0">
                <a:latin typeface="Times New Roman"/>
              </a:rPr>
              <a:t>is comprised of two or more </a:t>
            </a:r>
            <a:r>
              <a:rPr lang="en-US" sz="1300" b="1" dirty="0">
                <a:latin typeface="Times New Roman"/>
              </a:rPr>
              <a:t>chemically bonded </a:t>
            </a:r>
            <a:r>
              <a:rPr lang="en-US" sz="1300" dirty="0">
                <a:latin typeface="Times New Roman"/>
              </a:rPr>
              <a:t>atoms. The atoms may be of the same type of element, or they may be different.</a:t>
            </a:r>
          </a:p>
          <a:p>
            <a:pPr marL="482600" indent="-215900" eaLnBrk="1" fontAlgn="auto" hangingPunct="1">
              <a:lnSpc>
                <a:spcPts val="1680"/>
              </a:lnSpc>
              <a:spcBef>
                <a:spcPts val="0"/>
              </a:spcBef>
              <a:spcAft>
                <a:spcPts val="0"/>
              </a:spcAft>
              <a:defRPr/>
            </a:pPr>
            <a:r>
              <a:rPr lang="en-US" sz="1300" b="1" dirty="0">
                <a:latin typeface="Times New Roman"/>
              </a:rPr>
              <a:t>&gt;    Molecular formulas </a:t>
            </a:r>
            <a:r>
              <a:rPr lang="en-US" sz="1300" dirty="0">
                <a:latin typeface="Times New Roman"/>
              </a:rPr>
              <a:t>refer to the </a:t>
            </a:r>
            <a:r>
              <a:rPr lang="en-US" sz="1300" b="1" dirty="0">
                <a:latin typeface="Times New Roman"/>
              </a:rPr>
              <a:t>actual </a:t>
            </a:r>
            <a:r>
              <a:rPr lang="en-US" sz="1300" dirty="0">
                <a:latin typeface="Times New Roman"/>
              </a:rPr>
              <a:t>number of the different atoms which comprise a single molecule of a compound.</a:t>
            </a:r>
          </a:p>
          <a:p>
            <a:pPr marL="482600" indent="-215900" eaLnBrk="1" fontAlgn="auto" hangingPunct="1">
              <a:lnSpc>
                <a:spcPts val="1680"/>
              </a:lnSpc>
              <a:spcBef>
                <a:spcPts val="0"/>
              </a:spcBef>
              <a:spcAft>
                <a:spcPts val="1470"/>
              </a:spcAft>
              <a:defRPr/>
            </a:pPr>
            <a:r>
              <a:rPr lang="en-US" sz="1300" b="1" dirty="0">
                <a:latin typeface="Times New Roman"/>
              </a:rPr>
              <a:t>&gt;    Empirical formulas </a:t>
            </a:r>
            <a:r>
              <a:rPr lang="en-US" sz="1300" dirty="0">
                <a:latin typeface="Times New Roman"/>
              </a:rPr>
              <a:t>refer to the </a:t>
            </a:r>
            <a:r>
              <a:rPr lang="en-US" sz="1300" b="1" dirty="0">
                <a:latin typeface="Times New Roman"/>
              </a:rPr>
              <a:t>smallest whole number ratios </a:t>
            </a:r>
            <a:r>
              <a:rPr lang="en-US" sz="1300" dirty="0">
                <a:latin typeface="Times New Roman"/>
              </a:rPr>
              <a:t>of atoms in a particular compound.</a:t>
            </a:r>
          </a:p>
        </p:txBody>
      </p:sp>
      <p:graphicFrame>
        <p:nvGraphicFramePr>
          <p:cNvPr id="3" name="Table 2"/>
          <p:cNvGraphicFramePr>
            <a:graphicFrameLocks noGrp="1"/>
          </p:cNvGraphicFramePr>
          <p:nvPr/>
        </p:nvGraphicFramePr>
        <p:xfrm>
          <a:off x="914400" y="6721475"/>
          <a:ext cx="5659439" cy="1017588"/>
        </p:xfrm>
        <a:graphic>
          <a:graphicData uri="http://schemas.openxmlformats.org/drawingml/2006/table">
            <a:tbl>
              <a:tblPr/>
              <a:tblGrid>
                <a:gridCol w="1868194">
                  <a:extLst>
                    <a:ext uri="{9D8B030D-6E8A-4147-A177-3AD203B41FA5}"/>
                  </a:extLst>
                </a:gridCol>
                <a:gridCol w="1923051">
                  <a:extLst>
                    <a:ext uri="{9D8B030D-6E8A-4147-A177-3AD203B41FA5}"/>
                  </a:extLst>
                </a:gridCol>
                <a:gridCol w="1868194">
                  <a:extLst>
                    <a:ext uri="{9D8B030D-6E8A-4147-A177-3AD203B41FA5}"/>
                  </a:extLst>
                </a:gridCol>
              </a:tblGrid>
              <a:tr h="204127">
                <a:tc>
                  <a:txBody>
                    <a:bodyPr/>
                    <a:lstStyle/>
                    <a:p>
                      <a:pPr indent="0" algn="ctr"/>
                      <a:r>
                        <a:rPr lang="en-US" sz="1200" b="1">
                          <a:latin typeface="Times New Roman"/>
                        </a:rPr>
                        <a:t>Compound</a:t>
                      </a:r>
                    </a:p>
                  </a:txBody>
                  <a:tcPr marL="0" marR="0" marT="0" marB="0" anchor="b">
                    <a:solidFill>
                      <a:srgbClr val="F5F3E4"/>
                    </a:solidFill>
                  </a:tcPr>
                </a:tc>
                <a:tc>
                  <a:txBody>
                    <a:bodyPr/>
                    <a:lstStyle/>
                    <a:p>
                      <a:pPr indent="0" algn="ctr"/>
                      <a:r>
                        <a:rPr lang="en-US" sz="1200" b="1">
                          <a:latin typeface="Times New Roman"/>
                        </a:rPr>
                        <a:t>Molecular Formula</a:t>
                      </a:r>
                    </a:p>
                  </a:txBody>
                  <a:tcPr marL="0" marR="0" marT="0" marB="0" anchor="b">
                    <a:solidFill>
                      <a:srgbClr val="F5F3E4"/>
                    </a:solidFill>
                  </a:tcPr>
                </a:tc>
                <a:tc>
                  <a:txBody>
                    <a:bodyPr/>
                    <a:lstStyle/>
                    <a:p>
                      <a:pPr indent="0" algn="ctr"/>
                      <a:r>
                        <a:rPr lang="en-US" sz="1200" b="1">
                          <a:latin typeface="Times New Roman"/>
                        </a:rPr>
                        <a:t>Empirical Formula</a:t>
                      </a:r>
                    </a:p>
                  </a:txBody>
                  <a:tcPr marL="0" marR="0" marT="0" marB="0" anchor="b">
                    <a:solidFill>
                      <a:srgbClr val="F5F3E4"/>
                    </a:solidFill>
                  </a:tcPr>
                </a:tc>
                <a:extLst>
                  <a:ext uri="{0D108BD9-81ED-4DB2-BD59-A6C34878D82A}"/>
                </a:extLst>
              </a:tr>
              <a:tr h="204127">
                <a:tc>
                  <a:txBody>
                    <a:bodyPr/>
                    <a:lstStyle/>
                    <a:p>
                      <a:pPr indent="0" algn="ctr"/>
                      <a:r>
                        <a:rPr lang="en-US" sz="1100">
                          <a:latin typeface="Times New Roman"/>
                        </a:rPr>
                        <a:t>Water</a:t>
                      </a:r>
                    </a:p>
                  </a:txBody>
                  <a:tcPr marL="0" marR="0" marT="0" marB="0" anchor="b">
                    <a:solidFill>
                      <a:srgbClr val="F5F3E4"/>
                    </a:solidFill>
                  </a:tcPr>
                </a:tc>
                <a:tc>
                  <a:txBody>
                    <a:bodyPr/>
                    <a:lstStyle/>
                    <a:p>
                      <a:pPr indent="0" algn="ctr"/>
                      <a:r>
                        <a:rPr lang="en-US" sz="1100">
                          <a:latin typeface="Times New Roman"/>
                        </a:rPr>
                        <a:t>H</a:t>
                      </a:r>
                      <a:r>
                        <a:rPr lang="en-US" sz="1000">
                          <a:latin typeface="Candara"/>
                        </a:rPr>
                        <a:t>2</a:t>
                      </a:r>
                      <a:r>
                        <a:rPr lang="en-US" sz="1100">
                          <a:latin typeface="Times New Roman"/>
                        </a:rPr>
                        <a:t>O</a:t>
                      </a:r>
                    </a:p>
                  </a:txBody>
                  <a:tcPr marL="0" marR="0" marT="0" marB="0" anchor="b">
                    <a:solidFill>
                      <a:srgbClr val="F5F3E4"/>
                    </a:solidFill>
                  </a:tcPr>
                </a:tc>
                <a:tc>
                  <a:txBody>
                    <a:bodyPr/>
                    <a:lstStyle/>
                    <a:p>
                      <a:pPr indent="0" algn="ctr"/>
                      <a:r>
                        <a:rPr lang="en-US" sz="1100">
                          <a:latin typeface="Times New Roman"/>
                        </a:rPr>
                        <a:t>H</a:t>
                      </a:r>
                      <a:r>
                        <a:rPr lang="en-US" sz="1000">
                          <a:latin typeface="Candara"/>
                        </a:rPr>
                        <a:t>2</a:t>
                      </a:r>
                      <a:r>
                        <a:rPr lang="en-US" sz="1100">
                          <a:latin typeface="Times New Roman"/>
                        </a:rPr>
                        <a:t>O</a:t>
                      </a:r>
                    </a:p>
                  </a:txBody>
                  <a:tcPr marL="0" marR="0" marT="0" marB="0" anchor="b">
                    <a:solidFill>
                      <a:srgbClr val="F5F3E4"/>
                    </a:solidFill>
                  </a:tcPr>
                </a:tc>
                <a:extLst>
                  <a:ext uri="{0D108BD9-81ED-4DB2-BD59-A6C34878D82A}"/>
                </a:extLst>
              </a:tr>
              <a:tr h="201080">
                <a:tc>
                  <a:txBody>
                    <a:bodyPr/>
                    <a:lstStyle/>
                    <a:p>
                      <a:pPr indent="0" algn="ctr"/>
                      <a:r>
                        <a:rPr lang="en-US" sz="1100">
                          <a:latin typeface="Times New Roman"/>
                        </a:rPr>
                        <a:t>Hydrogen Peroxide</a:t>
                      </a:r>
                    </a:p>
                  </a:txBody>
                  <a:tcPr marL="0" marR="0" marT="0" marB="0" anchor="b">
                    <a:solidFill>
                      <a:srgbClr val="F5F3E4"/>
                    </a:solidFill>
                  </a:tcPr>
                </a:tc>
                <a:tc>
                  <a:txBody>
                    <a:bodyPr/>
                    <a:lstStyle/>
                    <a:p>
                      <a:pPr indent="0" algn="ctr"/>
                      <a:r>
                        <a:rPr lang="en-US" sz="1100">
                          <a:latin typeface="Times New Roman"/>
                        </a:rPr>
                        <a:t>H</a:t>
                      </a:r>
                      <a:r>
                        <a:rPr lang="en-US" sz="1000">
                          <a:latin typeface="Candara"/>
                        </a:rPr>
                        <a:t>2</a:t>
                      </a:r>
                      <a:r>
                        <a:rPr lang="en-US" sz="1100">
                          <a:latin typeface="Times New Roman"/>
                        </a:rPr>
                        <a:t>O</a:t>
                      </a:r>
                      <a:r>
                        <a:rPr lang="en-US" sz="1000">
                          <a:latin typeface="Candara"/>
                        </a:rPr>
                        <a:t>2</a:t>
                      </a:r>
                    </a:p>
                  </a:txBody>
                  <a:tcPr marL="0" marR="0" marT="0" marB="0" anchor="b">
                    <a:solidFill>
                      <a:srgbClr val="F5F3E4"/>
                    </a:solidFill>
                  </a:tcPr>
                </a:tc>
                <a:tc>
                  <a:txBody>
                    <a:bodyPr/>
                    <a:lstStyle/>
                    <a:p>
                      <a:pPr indent="0" algn="ctr"/>
                      <a:r>
                        <a:rPr lang="en-US" sz="1100">
                          <a:latin typeface="Times New Roman"/>
                        </a:rPr>
                        <a:t>HO</a:t>
                      </a:r>
                    </a:p>
                  </a:txBody>
                  <a:tcPr marL="0" marR="0" marT="0" marB="0" anchor="b">
                    <a:solidFill>
                      <a:srgbClr val="F5F3E4"/>
                    </a:solidFill>
                  </a:tcPr>
                </a:tc>
                <a:extLst>
                  <a:ext uri="{0D108BD9-81ED-4DB2-BD59-A6C34878D82A}"/>
                </a:extLst>
              </a:tr>
              <a:tr h="204127">
                <a:tc>
                  <a:txBody>
                    <a:bodyPr/>
                    <a:lstStyle/>
                    <a:p>
                      <a:pPr indent="0" algn="ctr"/>
                      <a:r>
                        <a:rPr lang="en-US" sz="1100">
                          <a:latin typeface="Times New Roman"/>
                        </a:rPr>
                        <a:t>Ethylene</a:t>
                      </a:r>
                    </a:p>
                  </a:txBody>
                  <a:tcPr marL="0" marR="0" marT="0" marB="0" anchor="b">
                    <a:solidFill>
                      <a:srgbClr val="F5F3E4"/>
                    </a:solidFill>
                  </a:tcPr>
                </a:tc>
                <a:tc>
                  <a:txBody>
                    <a:bodyPr/>
                    <a:lstStyle/>
                    <a:p>
                      <a:pPr indent="0" algn="ctr"/>
                      <a:r>
                        <a:rPr lang="en-US" sz="1100">
                          <a:latin typeface="Times New Roman"/>
                        </a:rPr>
                        <a:t>C</a:t>
                      </a:r>
                      <a:r>
                        <a:rPr lang="en-US" sz="1000">
                          <a:latin typeface="Candara"/>
                        </a:rPr>
                        <a:t>2</a:t>
                      </a:r>
                      <a:r>
                        <a:rPr lang="en-US" sz="1100">
                          <a:latin typeface="Times New Roman"/>
                        </a:rPr>
                        <a:t>H</a:t>
                      </a:r>
                      <a:r>
                        <a:rPr lang="en-US" sz="1000">
                          <a:latin typeface="Candara"/>
                        </a:rPr>
                        <a:t>4</a:t>
                      </a:r>
                    </a:p>
                  </a:txBody>
                  <a:tcPr marL="0" marR="0" marT="0" marB="0" anchor="b">
                    <a:solidFill>
                      <a:srgbClr val="F5F3E4"/>
                    </a:solidFill>
                  </a:tcPr>
                </a:tc>
                <a:tc>
                  <a:txBody>
                    <a:bodyPr/>
                    <a:lstStyle/>
                    <a:p>
                      <a:pPr indent="0" algn="ctr"/>
                      <a:r>
                        <a:rPr lang="en-US" sz="1100">
                          <a:latin typeface="Times New Roman"/>
                        </a:rPr>
                        <a:t>CH</a:t>
                      </a:r>
                      <a:r>
                        <a:rPr lang="en-US" sz="1000">
                          <a:latin typeface="Candara"/>
                        </a:rPr>
                        <a:t>2</a:t>
                      </a:r>
                    </a:p>
                  </a:txBody>
                  <a:tcPr marL="0" marR="0" marT="0" marB="0" anchor="b">
                    <a:solidFill>
                      <a:srgbClr val="F5F3E4"/>
                    </a:solidFill>
                  </a:tcPr>
                </a:tc>
                <a:extLst>
                  <a:ext uri="{0D108BD9-81ED-4DB2-BD59-A6C34878D82A}"/>
                </a:extLst>
              </a:tr>
              <a:tr h="204127">
                <a:tc>
                  <a:txBody>
                    <a:bodyPr/>
                    <a:lstStyle/>
                    <a:p>
                      <a:pPr indent="0" algn="ctr"/>
                      <a:r>
                        <a:rPr lang="en-US" sz="1100">
                          <a:latin typeface="Times New Roman"/>
                        </a:rPr>
                        <a:t>Ethane</a:t>
                      </a:r>
                    </a:p>
                  </a:txBody>
                  <a:tcPr marL="0" marR="0" marT="0" marB="0" anchor="b">
                    <a:solidFill>
                      <a:srgbClr val="F5F3E4"/>
                    </a:solidFill>
                  </a:tcPr>
                </a:tc>
                <a:tc>
                  <a:txBody>
                    <a:bodyPr/>
                    <a:lstStyle/>
                    <a:p>
                      <a:pPr indent="0" algn="ctr"/>
                      <a:r>
                        <a:rPr lang="en-US" sz="1100">
                          <a:latin typeface="Times New Roman"/>
                        </a:rPr>
                        <a:t>C</a:t>
                      </a:r>
                      <a:r>
                        <a:rPr lang="en-US" sz="1000">
                          <a:latin typeface="Candara"/>
                        </a:rPr>
                        <a:t>2</a:t>
                      </a:r>
                      <a:r>
                        <a:rPr lang="en-US" sz="1100">
                          <a:latin typeface="Times New Roman"/>
                        </a:rPr>
                        <a:t>H</a:t>
                      </a:r>
                      <a:r>
                        <a:rPr lang="en-US" sz="1000">
                          <a:latin typeface="Candara"/>
                        </a:rPr>
                        <a:t>6</a:t>
                      </a:r>
                    </a:p>
                  </a:txBody>
                  <a:tcPr marL="0" marR="0" marT="0" marB="0" anchor="b">
                    <a:solidFill>
                      <a:srgbClr val="F5F3E4"/>
                    </a:solidFill>
                  </a:tcPr>
                </a:tc>
                <a:tc>
                  <a:txBody>
                    <a:bodyPr/>
                    <a:lstStyle/>
                    <a:p>
                      <a:pPr indent="0" algn="ctr"/>
                      <a:r>
                        <a:rPr lang="en-US" sz="1100">
                          <a:latin typeface="Times New Roman"/>
                        </a:rPr>
                        <a:t>CH</a:t>
                      </a:r>
                      <a:r>
                        <a:rPr lang="en-US" sz="1000">
                          <a:latin typeface="Candara"/>
                        </a:rPr>
                        <a:t>3</a:t>
                      </a:r>
                    </a:p>
                  </a:txBody>
                  <a:tcPr marL="0" marR="0" marT="0" marB="0" anchor="b">
                    <a:solidFill>
                      <a:srgbClr val="F5F3E4"/>
                    </a:solidFill>
                  </a:tcPr>
                </a:tc>
                <a:extLst>
                  <a:ext uri="{0D108BD9-81ED-4DB2-BD59-A6C34878D82A}"/>
                </a:extLst>
              </a:tr>
            </a:tbl>
          </a:graphicData>
        </a:graphic>
      </p:graphicFrame>
      <p:sp>
        <p:nvSpPr>
          <p:cNvPr id="2077" name="Rectangle 3"/>
          <p:cNvSpPr>
            <a:spLocks noChangeArrowheads="1"/>
          </p:cNvSpPr>
          <p:nvPr/>
        </p:nvSpPr>
        <p:spPr bwMode="auto">
          <a:xfrm>
            <a:off x="268288" y="7974013"/>
            <a:ext cx="6951662"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spcBef>
                <a:spcPts val="1475"/>
              </a:spcBef>
            </a:pPr>
            <a:r>
              <a:rPr lang="en-US" sz="1300" b="1">
                <a:latin typeface="Times New Roman" panose="02020603050405020304" pitchFamily="18" charset="0"/>
              </a:rPr>
              <a:t>Ion</a:t>
            </a:r>
          </a:p>
          <a:p>
            <a:pPr algn="just" eaLnBrk="1" hangingPunct="1">
              <a:lnSpc>
                <a:spcPts val="1613"/>
              </a:lnSpc>
              <a:spcAft>
                <a:spcPts val="1050"/>
              </a:spcAft>
            </a:pPr>
            <a:r>
              <a:rPr lang="en-US" sz="1300">
                <a:latin typeface="Times New Roman" panose="02020603050405020304" pitchFamily="18" charset="0"/>
              </a:rPr>
              <a:t>An ion is a particle (an atom or group of atoms) carrying positive or negative charge. Sometimes atoms gain or lose electrons. </a:t>
            </a:r>
            <a:r>
              <a:rPr lang="en-US" sz="1300" b="1">
                <a:latin typeface="Times New Roman" panose="02020603050405020304" pitchFamily="18" charset="0"/>
              </a:rPr>
              <a:t>Positive Ion (cation) </a:t>
            </a:r>
            <a:r>
              <a:rPr lang="en-US" sz="1300">
                <a:latin typeface="Times New Roman" panose="02020603050405020304" pitchFamily="18" charset="0"/>
              </a:rPr>
              <a:t>- Occurs when an atom </a:t>
            </a:r>
            <a:r>
              <a:rPr lang="en-US" sz="1300" b="1">
                <a:latin typeface="Times New Roman" panose="02020603050405020304" pitchFamily="18" charset="0"/>
              </a:rPr>
              <a:t>loses an electron</a:t>
            </a:r>
            <a:r>
              <a:rPr lang="en-US" sz="1300">
                <a:latin typeface="Times New Roman" panose="02020603050405020304" pitchFamily="18" charset="0"/>
              </a:rPr>
              <a:t>, it has more protons than electrons. </a:t>
            </a:r>
            <a:r>
              <a:rPr lang="en-US" sz="1300" b="1">
                <a:latin typeface="Times New Roman" panose="02020603050405020304" pitchFamily="18" charset="0"/>
              </a:rPr>
              <a:t>Negative Ion (anion) </a:t>
            </a:r>
            <a:r>
              <a:rPr lang="en-US" sz="1300">
                <a:latin typeface="Times New Roman" panose="02020603050405020304" pitchFamily="18" charset="0"/>
              </a:rPr>
              <a:t>- Occurs when an atom </a:t>
            </a:r>
            <a:r>
              <a:rPr lang="en-US" sz="1300" b="1">
                <a:latin typeface="Times New Roman" panose="02020603050405020304" pitchFamily="18" charset="0"/>
              </a:rPr>
              <a:t>gains an electron</a:t>
            </a:r>
            <a:r>
              <a:rPr lang="en-US" sz="1300">
                <a:latin typeface="Times New Roman" panose="02020603050405020304" pitchFamily="18" charset="0"/>
              </a:rPr>
              <a:t>, it will have more electrons than protons.</a:t>
            </a:r>
          </a:p>
          <a:p>
            <a:pPr algn="just" eaLnBrk="1" hangingPunct="1">
              <a:lnSpc>
                <a:spcPts val="1588"/>
              </a:lnSpc>
            </a:pPr>
            <a:r>
              <a:rPr lang="en-US" sz="1300" b="1">
                <a:latin typeface="Times New Roman" panose="02020603050405020304" pitchFamily="18" charset="0"/>
              </a:rPr>
              <a:t>Atoms</a:t>
            </a:r>
          </a:p>
          <a:p>
            <a:pPr algn="just" eaLnBrk="1" hangingPunct="1">
              <a:lnSpc>
                <a:spcPts val="1588"/>
              </a:lnSpc>
            </a:pPr>
            <a:r>
              <a:rPr lang="en-US" sz="1300">
                <a:latin typeface="Times New Roman" panose="02020603050405020304" pitchFamily="18" charset="0"/>
              </a:rPr>
              <a:t>Atoms are the basic unit of chemistry. They consist of 3 smaller things:</a:t>
            </a:r>
          </a:p>
          <a:p>
            <a:pPr algn="just" eaLnBrk="1" hangingPunct="1">
              <a:lnSpc>
                <a:spcPts val="1588"/>
              </a:lnSpc>
            </a:pPr>
            <a:r>
              <a:rPr lang="en-US" sz="1300" b="1">
                <a:latin typeface="Times New Roman" panose="02020603050405020304" pitchFamily="18" charset="0"/>
              </a:rPr>
              <a:t>Protons </a:t>
            </a:r>
            <a:r>
              <a:rPr lang="en-US" sz="1300">
                <a:latin typeface="Times New Roman" panose="02020603050405020304" pitchFamily="18" charset="0"/>
              </a:rPr>
              <a:t>- these are positively charged (+)</a:t>
            </a:r>
          </a:p>
          <a:p>
            <a:pPr algn="just" eaLnBrk="1" hangingPunct="1">
              <a:lnSpc>
                <a:spcPts val="1588"/>
              </a:lnSpc>
            </a:pPr>
            <a:r>
              <a:rPr lang="en-US" sz="1300" b="1">
                <a:latin typeface="Times New Roman" panose="02020603050405020304" pitchFamily="18" charset="0"/>
              </a:rPr>
              <a:t>Electrons </a:t>
            </a:r>
            <a:r>
              <a:rPr lang="en-US" sz="1300">
                <a:latin typeface="Times New Roman" panose="02020603050405020304" pitchFamily="18" charset="0"/>
              </a:rPr>
              <a:t>- these are negatively charged (-)</a:t>
            </a:r>
          </a:p>
          <a:p>
            <a:pPr algn="just" eaLnBrk="1" hangingPunct="1">
              <a:lnSpc>
                <a:spcPts val="1588"/>
              </a:lnSpc>
            </a:pPr>
            <a:r>
              <a:rPr lang="en-US" sz="1300" b="1">
                <a:latin typeface="Times New Roman" panose="02020603050405020304" pitchFamily="18" charset="0"/>
              </a:rPr>
              <a:t>Neutrons </a:t>
            </a:r>
            <a:r>
              <a:rPr lang="en-US" sz="1300">
                <a:latin typeface="Times New Roman" panose="02020603050405020304" pitchFamily="18" charset="0"/>
              </a:rPr>
              <a:t>- these have no charge</a:t>
            </a:r>
          </a:p>
        </p:txBody>
      </p:sp>
      <p:sp>
        <p:nvSpPr>
          <p:cNvPr id="2078" name="Rectangle 4"/>
          <p:cNvSpPr>
            <a:spLocks noChangeArrowheads="1"/>
          </p:cNvSpPr>
          <p:nvPr/>
        </p:nvSpPr>
        <p:spPr bwMode="auto">
          <a:xfrm>
            <a:off x="3690938" y="10363200"/>
            <a:ext cx="1031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6838" y="895350"/>
            <a:ext cx="22034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2025" y="2974975"/>
            <a:ext cx="67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ChangeArrowheads="1"/>
          </p:cNvSpPr>
          <p:nvPr/>
        </p:nvSpPr>
        <p:spPr bwMode="auto">
          <a:xfrm>
            <a:off x="271463" y="304800"/>
            <a:ext cx="695166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pPr>
            <a:r>
              <a:rPr lang="en-US" sz="1300" b="1">
                <a:latin typeface="Times New Roman" panose="02020603050405020304" pitchFamily="18" charset="0"/>
              </a:rPr>
              <a:t>These 3 smaller particles are arranged in a particular way. In the center is the Nucleus where you find the positive Protons and neutral Neutrons. In orbit around the nucleus are the Electrons.</a:t>
            </a:r>
          </a:p>
        </p:txBody>
      </p:sp>
      <p:sp>
        <p:nvSpPr>
          <p:cNvPr id="3077" name="Rectangle 4"/>
          <p:cNvSpPr>
            <a:spLocks noChangeArrowheads="1"/>
          </p:cNvSpPr>
          <p:nvPr/>
        </p:nvSpPr>
        <p:spPr bwMode="auto">
          <a:xfrm>
            <a:off x="271463" y="2438400"/>
            <a:ext cx="36353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838"/>
              </a:spcAft>
            </a:pPr>
            <a:r>
              <a:rPr lang="en-US" sz="1300" b="1">
                <a:latin typeface="Times New Roman" panose="02020603050405020304" pitchFamily="18" charset="0"/>
              </a:rPr>
              <a:t>We use the following symbol to describe the atom:</a:t>
            </a:r>
          </a:p>
        </p:txBody>
      </p:sp>
      <p:sp>
        <p:nvSpPr>
          <p:cNvPr id="3078" name="Rectangle 5"/>
          <p:cNvSpPr>
            <a:spLocks noChangeArrowheads="1"/>
          </p:cNvSpPr>
          <p:nvPr/>
        </p:nvSpPr>
        <p:spPr bwMode="auto">
          <a:xfrm>
            <a:off x="2352675" y="2740025"/>
            <a:ext cx="84455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838"/>
              </a:spcBef>
            </a:pPr>
            <a:r>
              <a:rPr lang="en-US" sz="800">
                <a:solidFill>
                  <a:srgbClr val="474847"/>
                </a:solidFill>
                <a:latin typeface="Segoe UI" panose="020B0502040204020203" pitchFamily="34" charset="0"/>
              </a:rPr>
              <a:t>Mass number </a:t>
            </a:r>
            <a:r>
              <a:rPr lang="en-US" sz="800">
                <a:solidFill>
                  <a:srgbClr val="57595E"/>
                </a:solidFill>
                <a:latin typeface="Segoe UI" panose="020B0502040204020203" pitchFamily="34" charset="0"/>
              </a:rPr>
              <a:t>= </a:t>
            </a:r>
            <a:r>
              <a:rPr lang="en-US" sz="800">
                <a:solidFill>
                  <a:srgbClr val="1D2022"/>
                </a:solidFill>
                <a:latin typeface="Segoe UI" panose="020B0502040204020203" pitchFamily="34" charset="0"/>
              </a:rPr>
              <a:t>A</a:t>
            </a:r>
          </a:p>
        </p:txBody>
      </p:sp>
      <p:sp>
        <p:nvSpPr>
          <p:cNvPr id="3079" name="Rectangle 6"/>
          <p:cNvSpPr>
            <a:spLocks noChangeArrowheads="1"/>
          </p:cNvSpPr>
          <p:nvPr/>
        </p:nvSpPr>
        <p:spPr bwMode="auto">
          <a:xfrm>
            <a:off x="4200525" y="3117850"/>
            <a:ext cx="9350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300"/>
              </a:lnSpc>
            </a:pPr>
            <a:r>
              <a:rPr lang="en-US" sz="800" dirty="0">
                <a:solidFill>
                  <a:srgbClr val="474847"/>
                </a:solidFill>
                <a:latin typeface="Segoe UI" panose="020B0502040204020203" pitchFamily="34" charset="0"/>
              </a:rPr>
              <a:t>X= element symbol (see periodic table)</a:t>
            </a:r>
          </a:p>
        </p:txBody>
      </p:sp>
      <p:sp>
        <p:nvSpPr>
          <p:cNvPr id="3080" name="Rectangle 7"/>
          <p:cNvSpPr>
            <a:spLocks noChangeArrowheads="1"/>
          </p:cNvSpPr>
          <p:nvPr/>
        </p:nvSpPr>
        <p:spPr bwMode="auto">
          <a:xfrm>
            <a:off x="3279775" y="3786188"/>
            <a:ext cx="94138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800">
                <a:solidFill>
                  <a:srgbClr val="474847"/>
                </a:solidFill>
                <a:latin typeface="Segoe UI" panose="020B0502040204020203" pitchFamily="34" charset="0"/>
              </a:rPr>
              <a:t>Atomic number = Z</a:t>
            </a:r>
          </a:p>
        </p:txBody>
      </p:sp>
      <p:sp>
        <p:nvSpPr>
          <p:cNvPr id="3081" name="Rectangle 8"/>
          <p:cNvSpPr>
            <a:spLocks noChangeArrowheads="1"/>
          </p:cNvSpPr>
          <p:nvPr/>
        </p:nvSpPr>
        <p:spPr bwMode="auto">
          <a:xfrm>
            <a:off x="268288" y="4170363"/>
            <a:ext cx="69373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588"/>
              </a:lnSpc>
            </a:pPr>
            <a:r>
              <a:rPr lang="en-US" sz="1300" b="1">
                <a:latin typeface="Times New Roman" panose="02020603050405020304" pitchFamily="18" charset="0"/>
              </a:rPr>
              <a:t>Atomic number of an atom</a:t>
            </a:r>
          </a:p>
          <a:p>
            <a:pPr algn="just" eaLnBrk="1" hangingPunct="1">
              <a:lnSpc>
                <a:spcPts val="1588"/>
              </a:lnSpc>
              <a:spcAft>
                <a:spcPts val="625"/>
              </a:spcAft>
            </a:pPr>
            <a:r>
              <a:rPr lang="en-US" sz="1300" b="1">
                <a:latin typeface="Times New Roman" panose="02020603050405020304" pitchFamily="18" charset="0"/>
              </a:rPr>
              <a:t>A number equal to the number of protons in the nucleus of an atom. Symbolically it is represented by Z.</a:t>
            </a:r>
          </a:p>
        </p:txBody>
      </p:sp>
      <p:sp>
        <p:nvSpPr>
          <p:cNvPr id="3082" name="Rectangle 9"/>
          <p:cNvSpPr>
            <a:spLocks noChangeArrowheads="1"/>
          </p:cNvSpPr>
          <p:nvPr/>
        </p:nvSpPr>
        <p:spPr bwMode="auto">
          <a:xfrm>
            <a:off x="2209800" y="4929188"/>
            <a:ext cx="30670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ts val="625"/>
              </a:spcBef>
              <a:spcAft>
                <a:spcPts val="1475"/>
              </a:spcAft>
            </a:pPr>
            <a:r>
              <a:rPr lang="en-US" sz="1300" b="1">
                <a:latin typeface="Times New Roman" panose="02020603050405020304" pitchFamily="18" charset="0"/>
              </a:rPr>
              <a:t>Z= Nuclear charge = number of protons</a:t>
            </a:r>
          </a:p>
        </p:txBody>
      </p:sp>
      <p:sp>
        <p:nvSpPr>
          <p:cNvPr id="3083" name="Rectangle 10"/>
          <p:cNvSpPr>
            <a:spLocks noChangeArrowheads="1"/>
          </p:cNvSpPr>
          <p:nvPr/>
        </p:nvSpPr>
        <p:spPr bwMode="auto">
          <a:xfrm>
            <a:off x="268288" y="5337175"/>
            <a:ext cx="69246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588"/>
              </a:lnSpc>
              <a:spcBef>
                <a:spcPts val="1475"/>
              </a:spcBef>
            </a:pPr>
            <a:r>
              <a:rPr lang="en-US" sz="1300" b="1">
                <a:latin typeface="Times New Roman" panose="02020603050405020304" pitchFamily="18" charset="0"/>
              </a:rPr>
              <a:t>Mass number of an atom</a:t>
            </a:r>
          </a:p>
          <a:p>
            <a:pPr algn="just" eaLnBrk="1" hangingPunct="1">
              <a:lnSpc>
                <a:spcPts val="1588"/>
              </a:lnSpc>
              <a:spcAft>
                <a:spcPts val="625"/>
              </a:spcAft>
            </a:pPr>
            <a:r>
              <a:rPr lang="en-US" sz="1300" b="1">
                <a:latin typeface="Times New Roman" panose="02020603050405020304" pitchFamily="18" charset="0"/>
              </a:rPr>
              <a:t>A number equal to the sum of the number of protons and neutrons in the nucleus of an atom. Symbolically it is represented by A.</a:t>
            </a:r>
          </a:p>
          <a:p>
            <a:pPr algn="ctr" eaLnBrk="1" hangingPunct="1">
              <a:spcAft>
                <a:spcPts val="2313"/>
              </a:spcAft>
            </a:pPr>
            <a:r>
              <a:rPr lang="en-US" sz="1300" b="1">
                <a:latin typeface="Times New Roman" panose="02020603050405020304" pitchFamily="18" charset="0"/>
              </a:rPr>
              <a:t>A= Mass Number = Number of protons + Number of neutrons</a:t>
            </a:r>
          </a:p>
        </p:txBody>
      </p:sp>
      <p:sp>
        <p:nvSpPr>
          <p:cNvPr id="12" name="Rectangle 11"/>
          <p:cNvSpPr/>
          <p:nvPr/>
        </p:nvSpPr>
        <p:spPr>
          <a:xfrm>
            <a:off x="271463" y="6665913"/>
            <a:ext cx="6948487" cy="3479800"/>
          </a:xfrm>
          <a:prstGeom prst="rect">
            <a:avLst/>
          </a:prstGeom>
        </p:spPr>
        <p:txBody>
          <a:bodyPr lIns="0" tIns="0" rIns="0" bIns="0"/>
          <a:lstStyle/>
          <a:p>
            <a:pPr algn="ctr" eaLnBrk="1" fontAlgn="auto" hangingPunct="1">
              <a:spcBef>
                <a:spcPts val="2310"/>
              </a:spcBef>
              <a:spcAft>
                <a:spcPts val="420"/>
              </a:spcAft>
              <a:defRPr/>
            </a:pPr>
            <a:r>
              <a:rPr lang="en-US" sz="1600" b="1" dirty="0">
                <a:latin typeface="Times New Roman"/>
              </a:rPr>
              <a:t>Periodic Table of the Elements</a:t>
            </a:r>
          </a:p>
          <a:p>
            <a:pPr algn="just" eaLnBrk="1" fontAlgn="auto" hangingPunct="1">
              <a:lnSpc>
                <a:spcPts val="1632"/>
              </a:lnSpc>
              <a:spcBef>
                <a:spcPts val="0"/>
              </a:spcBef>
              <a:spcAft>
                <a:spcPts val="0"/>
              </a:spcAft>
              <a:defRPr/>
            </a:pPr>
            <a:r>
              <a:rPr lang="en-US" sz="1600" b="1" dirty="0">
                <a:latin typeface="Times New Roman"/>
              </a:rPr>
              <a:t>Periods and Groups</a:t>
            </a:r>
          </a:p>
          <a:p>
            <a:pPr marL="479552" indent="-228600" algn="just" eaLnBrk="1" fontAlgn="auto" hangingPunct="1">
              <a:lnSpc>
                <a:spcPts val="1632"/>
              </a:lnSpc>
              <a:spcBef>
                <a:spcPts val="0"/>
              </a:spcBef>
              <a:spcAft>
                <a:spcPts val="0"/>
              </a:spcAft>
              <a:defRPr/>
            </a:pPr>
            <a:r>
              <a:rPr lang="en-US" sz="1300" b="1" dirty="0">
                <a:latin typeface="Times New Roman"/>
              </a:rPr>
              <a:t>•    </a:t>
            </a:r>
            <a:r>
              <a:rPr lang="en-US" sz="1400" dirty="0">
                <a:latin typeface="Times New Roman"/>
              </a:rPr>
              <a:t>The periodic table is a tabular arrangement of the chemical elements, organized on the basis of their atomic numbers, electron configurations (electron shell model), and recurring</a:t>
            </a:r>
            <a:r>
              <a:rPr lang="en-US" sz="1400" dirty="0">
                <a:latin typeface="Times New Roman"/>
                <a:hlinkClick r:id="rId4"/>
              </a:rPr>
              <a:t> </a:t>
            </a:r>
            <a:r>
              <a:rPr lang="en-US" sz="1400" dirty="0">
                <a:latin typeface="Times New Roman"/>
              </a:rPr>
              <a:t>chemical properties.</a:t>
            </a:r>
          </a:p>
          <a:p>
            <a:pPr marL="479552" indent="-228600" algn="just" eaLnBrk="1" fontAlgn="auto" hangingPunct="1">
              <a:lnSpc>
                <a:spcPts val="1632"/>
              </a:lnSpc>
              <a:spcBef>
                <a:spcPts val="0"/>
              </a:spcBef>
              <a:spcAft>
                <a:spcPts val="0"/>
              </a:spcAft>
              <a:defRPr/>
            </a:pPr>
            <a:r>
              <a:rPr lang="en-US" sz="1400" dirty="0">
                <a:latin typeface="Times New Roman"/>
              </a:rPr>
              <a:t>•    The first reasonably successful attempt was made by </a:t>
            </a:r>
            <a:r>
              <a:rPr lang="en-US" sz="1400" dirty="0" err="1">
                <a:latin typeface="Times New Roman"/>
              </a:rPr>
              <a:t>Dimitri</a:t>
            </a:r>
            <a:r>
              <a:rPr lang="en-US" sz="1400" dirty="0">
                <a:latin typeface="Times New Roman"/>
              </a:rPr>
              <a:t> Mendeleev in 1869. He had the idea of arranging elements in order of increasing atomic mass, and, most importantly, found that elements with similar chemical and physical properties occurred periodically. He placed these similar elements under each other in columns.</a:t>
            </a:r>
          </a:p>
          <a:p>
            <a:pPr marL="479552" indent="-228600" algn="just" eaLnBrk="1" fontAlgn="auto" hangingPunct="1">
              <a:lnSpc>
                <a:spcPts val="1632"/>
              </a:lnSpc>
              <a:spcBef>
                <a:spcPts val="0"/>
              </a:spcBef>
              <a:spcAft>
                <a:spcPts val="0"/>
              </a:spcAft>
              <a:defRPr/>
            </a:pPr>
            <a:r>
              <a:rPr lang="en-US" sz="1400" dirty="0">
                <a:latin typeface="Times New Roman"/>
              </a:rPr>
              <a:t>•    In 1914, Henry Moseley determined that a better arrangement was in order of increasing atomic number, giving us the periodic table we have today.</a:t>
            </a:r>
          </a:p>
          <a:p>
            <a:pPr marL="479552" indent="-228600" algn="just" eaLnBrk="1" fontAlgn="auto" hangingPunct="1">
              <a:lnSpc>
                <a:spcPts val="1608"/>
              </a:lnSpc>
              <a:spcBef>
                <a:spcPts val="0"/>
              </a:spcBef>
              <a:spcAft>
                <a:spcPts val="0"/>
              </a:spcAft>
              <a:defRPr/>
            </a:pPr>
            <a:r>
              <a:rPr lang="en-US" sz="1400" dirty="0">
                <a:latin typeface="Times New Roman"/>
              </a:rPr>
              <a:t>•    We can define the periodic table as an arrangement of elements in order of increasing atomic number placing those with similar chemical and physical properties in columns.</a:t>
            </a:r>
          </a:p>
          <a:p>
            <a:pPr marL="479552" indent="-228600" algn="just" eaLnBrk="1" fontAlgn="auto" hangingPunct="1">
              <a:lnSpc>
                <a:spcPts val="1608"/>
              </a:lnSpc>
              <a:spcBef>
                <a:spcPts val="0"/>
              </a:spcBef>
              <a:spcAft>
                <a:spcPts val="0"/>
              </a:spcAft>
              <a:defRPr/>
            </a:pPr>
            <a:r>
              <a:rPr lang="en-US" sz="1400" dirty="0">
                <a:latin typeface="Times New Roman"/>
              </a:rPr>
              <a:t>•    The basic structure of the periodic table is its division into rows and columns, or periods and groups. A period consists of </a:t>
            </a:r>
            <a:r>
              <a:rPr lang="en-US" sz="1400" i="1" dirty="0">
                <a:latin typeface="Times New Roman"/>
              </a:rPr>
              <a:t>the elements in any one horizontal row of the periodic table.</a:t>
            </a:r>
            <a:r>
              <a:rPr lang="en-US" sz="1400" dirty="0">
                <a:latin typeface="Times New Roman"/>
              </a:rPr>
              <a:t> A group consists of </a:t>
            </a:r>
            <a:r>
              <a:rPr lang="en-US" sz="1400" i="1" dirty="0">
                <a:latin typeface="Times New Roman"/>
              </a:rPr>
              <a:t>the elements in any one column of the periodic table.</a:t>
            </a:r>
          </a:p>
        </p:txBody>
      </p:sp>
      <p:sp>
        <p:nvSpPr>
          <p:cNvPr id="3085" name="Rectangle 12"/>
          <p:cNvSpPr>
            <a:spLocks noChangeArrowheads="1"/>
          </p:cNvSpPr>
          <p:nvPr/>
        </p:nvSpPr>
        <p:spPr bwMode="auto">
          <a:xfrm>
            <a:off x="3694113" y="10363200"/>
            <a:ext cx="920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3</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1039813" y="3676650"/>
            <a:ext cx="471487" cy="100013"/>
          </a:xfrm>
          <a:prstGeom prst="rect">
            <a:avLst/>
          </a:prstGeom>
        </p:spPr>
        <p:txBody>
          <a:bodyPr wrap="none" lIns="0" tIns="0" rIns="0" bIns="0"/>
          <a:lstStyle/>
          <a:p>
            <a:pPr eaLnBrk="1" fontAlgn="auto" hangingPunct="1">
              <a:spcBef>
                <a:spcPts val="0"/>
              </a:spcBef>
              <a:spcAft>
                <a:spcPts val="0"/>
              </a:spcAft>
              <a:defRPr/>
            </a:pPr>
            <a:r>
              <a:rPr lang="en-US" sz="650">
                <a:solidFill>
                  <a:srgbClr val="474847"/>
                </a:solidFill>
                <a:latin typeface="Times New Roman"/>
              </a:rPr>
              <a:t>Non metal i</a:t>
            </a:r>
          </a:p>
        </p:txBody>
      </p:sp>
      <p:sp>
        <p:nvSpPr>
          <p:cNvPr id="4099" name="Rectangle 5"/>
          <p:cNvSpPr>
            <a:spLocks noChangeArrowheads="1"/>
          </p:cNvSpPr>
          <p:nvPr/>
        </p:nvSpPr>
        <p:spPr bwMode="auto">
          <a:xfrm>
            <a:off x="271463" y="4111625"/>
            <a:ext cx="6946900"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82600"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spcBef>
                <a:spcPts val="1675"/>
              </a:spcBef>
            </a:pPr>
            <a:r>
              <a:rPr lang="en-US" sz="1300" b="1">
                <a:latin typeface="Times New Roman" panose="02020603050405020304" pitchFamily="18" charset="0"/>
              </a:rPr>
              <a:t>•    </a:t>
            </a:r>
            <a:r>
              <a:rPr lang="en-US" sz="1400">
                <a:latin typeface="Times New Roman" panose="02020603050405020304" pitchFamily="18" charset="0"/>
              </a:rPr>
              <a:t>The groups are usually numbered. The numbering frequently seen in North America labels the groups with Roman numerals and A’s and B’s. In Europe, a similar convention has been used, but some columns have the A’s and B’s interchanged.</a:t>
            </a:r>
          </a:p>
          <a:p>
            <a:pPr algn="just" eaLnBrk="1" hangingPunct="1">
              <a:lnSpc>
                <a:spcPts val="1613"/>
              </a:lnSpc>
              <a:spcAft>
                <a:spcPts val="1050"/>
              </a:spcAft>
            </a:pPr>
            <a:r>
              <a:rPr lang="en-US" sz="1400">
                <a:latin typeface="Times New Roman" panose="02020603050405020304" pitchFamily="18" charset="0"/>
              </a:rPr>
              <a:t>•    To eliminate this confusion, the International Union of Pure and Applied Chemistry (IUPAC) suggested a convention in which the columns are numbered 1 to 18. When we refer to an element by its periodic group, we will use the traditional North American convention. The A groups are called main-group (or representative) elements; the B groups are called transition elements. The two rows of elements at the bottom of the table are called inner transition elements (the first row is referred to as the lanthanides; the second row, as the actinides).</a:t>
            </a:r>
          </a:p>
          <a:p>
            <a:pPr algn="just" eaLnBrk="1" hangingPunct="1">
              <a:lnSpc>
                <a:spcPts val="1650"/>
              </a:lnSpc>
            </a:pPr>
            <a:r>
              <a:rPr lang="en-US" sz="1300" b="1">
                <a:latin typeface="Times New Roman" panose="02020603050405020304" pitchFamily="18" charset="0"/>
              </a:rPr>
              <a:t>1.    Metals</a:t>
            </a:r>
          </a:p>
          <a:p>
            <a:pPr eaLnBrk="1" hangingPunct="1">
              <a:lnSpc>
                <a:spcPts val="1650"/>
              </a:lnSpc>
            </a:pPr>
            <a:r>
              <a:rPr lang="en-US" sz="1300">
                <a:latin typeface="Times New Roman" panose="02020603050405020304" pitchFamily="18" charset="0"/>
              </a:rPr>
              <a:t>o solids at room temperature (except Hg) </a:t>
            </a:r>
          </a:p>
          <a:p>
            <a:pPr eaLnBrk="1" hangingPunct="1">
              <a:lnSpc>
                <a:spcPts val="1650"/>
              </a:lnSpc>
            </a:pPr>
            <a:r>
              <a:rPr lang="en-US" sz="1300">
                <a:latin typeface="Times New Roman" panose="02020603050405020304" pitchFamily="18" charset="0"/>
              </a:rPr>
              <a:t>o metallic luster o malleable and ductile </a:t>
            </a:r>
          </a:p>
          <a:p>
            <a:pPr eaLnBrk="1" hangingPunct="1">
              <a:lnSpc>
                <a:spcPts val="1650"/>
              </a:lnSpc>
            </a:pPr>
            <a:r>
              <a:rPr lang="en-US" sz="1300">
                <a:latin typeface="Times New Roman" panose="02020603050405020304" pitchFamily="18" charset="0"/>
              </a:rPr>
              <a:t>o good conductors of heat and electricity.</a:t>
            </a:r>
          </a:p>
          <a:p>
            <a:pPr eaLnBrk="1" hangingPunct="1">
              <a:lnSpc>
                <a:spcPts val="1650"/>
              </a:lnSpc>
            </a:pPr>
            <a:endParaRPr lang="en-US" sz="1300" b="1">
              <a:latin typeface="Times New Roman" panose="02020603050405020304" pitchFamily="18" charset="0"/>
            </a:endParaRPr>
          </a:p>
          <a:p>
            <a:pPr algn="just" eaLnBrk="1" hangingPunct="1">
              <a:lnSpc>
                <a:spcPts val="1650"/>
              </a:lnSpc>
            </a:pPr>
            <a:r>
              <a:rPr lang="en-US" sz="1300" b="1">
                <a:latin typeface="Times New Roman" panose="02020603050405020304" pitchFamily="18" charset="0"/>
              </a:rPr>
              <a:t>2.    Non-metals</a:t>
            </a:r>
          </a:p>
          <a:p>
            <a:pPr eaLnBrk="1" hangingPunct="1">
              <a:lnSpc>
                <a:spcPts val="1650"/>
              </a:lnSpc>
            </a:pPr>
            <a:r>
              <a:rPr lang="en-US" sz="1400">
                <a:latin typeface="Times New Roman" panose="02020603050405020304" pitchFamily="18" charset="0"/>
              </a:rPr>
              <a:t>o gases or solids at room temperature (except Br</a:t>
            </a:r>
            <a:r>
              <a:rPr lang="en-US" sz="1400" baseline="-25000">
                <a:latin typeface="Times New Roman" panose="02020603050405020304" pitchFamily="18" charset="0"/>
              </a:rPr>
              <a:t>2</a:t>
            </a:r>
            <a:r>
              <a:rPr lang="en-US" sz="1400">
                <a:latin typeface="Times New Roman" panose="02020603050405020304" pitchFamily="18" charset="0"/>
              </a:rPr>
              <a:t>) </a:t>
            </a:r>
          </a:p>
          <a:p>
            <a:pPr eaLnBrk="1" hangingPunct="1">
              <a:lnSpc>
                <a:spcPts val="1650"/>
              </a:lnSpc>
            </a:pPr>
            <a:r>
              <a:rPr lang="en-US" sz="1400">
                <a:latin typeface="Times New Roman" panose="02020603050405020304" pitchFamily="18" charset="0"/>
              </a:rPr>
              <a:t>o variety of color and appearance </a:t>
            </a:r>
          </a:p>
          <a:p>
            <a:pPr eaLnBrk="1" hangingPunct="1">
              <a:lnSpc>
                <a:spcPts val="1650"/>
              </a:lnSpc>
            </a:pPr>
            <a:r>
              <a:rPr lang="en-US" sz="1400">
                <a:latin typeface="Times New Roman" panose="02020603050405020304" pitchFamily="18" charset="0"/>
              </a:rPr>
              <a:t>o brittle solids</a:t>
            </a:r>
          </a:p>
          <a:p>
            <a:pPr algn="just" eaLnBrk="1" hangingPunct="1">
              <a:lnSpc>
                <a:spcPts val="1650"/>
              </a:lnSpc>
              <a:spcAft>
                <a:spcPts val="1050"/>
              </a:spcAft>
            </a:pPr>
            <a:r>
              <a:rPr lang="en-US" sz="1400">
                <a:latin typeface="Times New Roman" panose="02020603050405020304" pitchFamily="18" charset="0"/>
              </a:rPr>
              <a:t>o insulators (poor conductors)</a:t>
            </a:r>
          </a:p>
          <a:p>
            <a:pPr algn="just" eaLnBrk="1" hangingPunct="1">
              <a:lnSpc>
                <a:spcPts val="1675"/>
              </a:lnSpc>
            </a:pPr>
            <a:r>
              <a:rPr lang="en-US" sz="1300" b="1">
                <a:latin typeface="Times New Roman" panose="02020603050405020304" pitchFamily="18" charset="0"/>
              </a:rPr>
              <a:t>3.    Metalloids (semimetal)</a:t>
            </a:r>
          </a:p>
          <a:p>
            <a:pPr eaLnBrk="1" hangingPunct="1">
              <a:lnSpc>
                <a:spcPts val="1675"/>
              </a:lnSpc>
            </a:pPr>
            <a:r>
              <a:rPr lang="en-US" sz="1400">
                <a:latin typeface="Times New Roman" panose="02020603050405020304" pitchFamily="18" charset="0"/>
              </a:rPr>
              <a:t>o intermediate in properties between metals and non-metals </a:t>
            </a:r>
          </a:p>
          <a:p>
            <a:pPr eaLnBrk="1" hangingPunct="1">
              <a:lnSpc>
                <a:spcPts val="1675"/>
              </a:lnSpc>
            </a:pPr>
            <a:r>
              <a:rPr lang="en-US" sz="1400">
                <a:latin typeface="Times New Roman" panose="02020603050405020304" pitchFamily="18" charset="0"/>
              </a:rPr>
              <a:t>o solids at room temperature</a:t>
            </a:r>
          </a:p>
          <a:p>
            <a:pPr eaLnBrk="1" hangingPunct="1">
              <a:lnSpc>
                <a:spcPts val="1675"/>
              </a:lnSpc>
            </a:pPr>
            <a:r>
              <a:rPr lang="en-US" sz="1400">
                <a:latin typeface="Times New Roman" panose="02020603050405020304" pitchFamily="18" charset="0"/>
              </a:rPr>
              <a:t>o many have more than one structure (one metallic, the other non-metallic) </a:t>
            </a:r>
          </a:p>
          <a:p>
            <a:pPr eaLnBrk="1" hangingPunct="1">
              <a:lnSpc>
                <a:spcPts val="1675"/>
              </a:lnSpc>
            </a:pPr>
            <a:r>
              <a:rPr lang="en-US" sz="1400">
                <a:latin typeface="Times New Roman" panose="02020603050405020304" pitchFamily="18" charset="0"/>
              </a:rPr>
              <a:t>o some are semi-conductors</a:t>
            </a:r>
          </a:p>
        </p:txBody>
      </p:sp>
      <p:sp>
        <p:nvSpPr>
          <p:cNvPr id="4100" name="Rectangle 6"/>
          <p:cNvSpPr>
            <a:spLocks noChangeArrowheads="1"/>
          </p:cNvSpPr>
          <p:nvPr/>
        </p:nvSpPr>
        <p:spPr bwMode="auto">
          <a:xfrm>
            <a:off x="3690938" y="10363200"/>
            <a:ext cx="1031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4</a:t>
            </a:r>
          </a:p>
        </p:txBody>
      </p:sp>
      <p:pic>
        <p:nvPicPr>
          <p:cNvPr id="4101" name="Picture 3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239713"/>
            <a:ext cx="6230937" cy="360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0563" y="3905250"/>
            <a:ext cx="3565525"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 y="350838"/>
            <a:ext cx="4486275" cy="130175"/>
          </a:xfrm>
          <a:prstGeom prst="rect">
            <a:avLst/>
          </a:prstGeom>
        </p:spPr>
        <p:txBody>
          <a:bodyPr wrap="none" lIns="0" tIns="0" rIns="0" bIns="0"/>
          <a:lstStyle/>
          <a:p>
            <a:pPr eaLnBrk="1" fontAlgn="auto" hangingPunct="1">
              <a:spcBef>
                <a:spcPts val="0"/>
              </a:spcBef>
              <a:spcAft>
                <a:spcPts val="0"/>
              </a:spcAft>
              <a:defRPr/>
            </a:pPr>
            <a:r>
              <a:rPr lang="en-US" sz="1100" b="1" u="sng" spc="50">
                <a:solidFill>
                  <a:srgbClr val="0B0678"/>
                </a:solidFill>
                <a:latin typeface="Segoe UI"/>
              </a:rPr>
              <a:t>Main Group Elements (Vertical Groups)</a:t>
            </a:r>
          </a:p>
        </p:txBody>
      </p:sp>
      <p:sp>
        <p:nvSpPr>
          <p:cNvPr id="4" name="Rectangle 3"/>
          <p:cNvSpPr/>
          <p:nvPr/>
        </p:nvSpPr>
        <p:spPr>
          <a:xfrm>
            <a:off x="381000" y="698500"/>
            <a:ext cx="4486275" cy="2333625"/>
          </a:xfrm>
          <a:prstGeom prst="rect">
            <a:avLst/>
          </a:prstGeom>
        </p:spPr>
        <p:txBody>
          <a:bodyPr lIns="0" tIns="0" rIns="0" bIns="0"/>
          <a:lstStyle/>
          <a:p>
            <a:pPr marL="217424" eaLnBrk="1" fontAlgn="auto" hangingPunct="1">
              <a:lnSpc>
                <a:spcPts val="1344"/>
              </a:lnSpc>
              <a:spcBef>
                <a:spcPts val="0"/>
              </a:spcBef>
              <a:spcAft>
                <a:spcPts val="0"/>
              </a:spcAft>
              <a:defRPr/>
            </a:pPr>
            <a:r>
              <a:rPr lang="en-US" sz="1100" b="1">
                <a:solidFill>
                  <a:srgbClr val="F9080F"/>
                </a:solidFill>
                <a:latin typeface="Segoe UI"/>
              </a:rPr>
              <a:t>Group 1(IA) </a:t>
            </a:r>
            <a:r>
              <a:rPr lang="en-US" sz="1100" b="1">
                <a:latin typeface="Segoe UI"/>
              </a:rPr>
              <a:t>- Alkali Metals</a:t>
            </a:r>
          </a:p>
          <a:p>
            <a:pPr marL="217424" eaLnBrk="1" fontAlgn="auto" hangingPunct="1">
              <a:lnSpc>
                <a:spcPts val="1344"/>
              </a:lnSpc>
              <a:spcBef>
                <a:spcPts val="0"/>
              </a:spcBef>
              <a:spcAft>
                <a:spcPts val="0"/>
              </a:spcAft>
              <a:defRPr/>
            </a:pPr>
            <a:r>
              <a:rPr lang="en-US" sz="1100" b="1">
                <a:solidFill>
                  <a:srgbClr val="F9080F"/>
                </a:solidFill>
                <a:latin typeface="Segoe UI"/>
              </a:rPr>
              <a:t>Group 2(IIA) </a:t>
            </a:r>
            <a:r>
              <a:rPr lang="en-US" sz="1100" b="1">
                <a:latin typeface="Segoe UI"/>
              </a:rPr>
              <a:t>- Alkaline Earth Metals</a:t>
            </a:r>
          </a:p>
          <a:p>
            <a:pPr marL="217424" eaLnBrk="1" fontAlgn="auto" hangingPunct="1">
              <a:lnSpc>
                <a:spcPts val="1344"/>
              </a:lnSpc>
              <a:spcBef>
                <a:spcPts val="0"/>
              </a:spcBef>
              <a:spcAft>
                <a:spcPts val="0"/>
              </a:spcAft>
              <a:defRPr/>
            </a:pPr>
            <a:r>
              <a:rPr lang="en-US" sz="1100" b="1">
                <a:solidFill>
                  <a:srgbClr val="F9080F"/>
                </a:solidFill>
                <a:latin typeface="Segoe UI"/>
              </a:rPr>
              <a:t>Group 13(IIIA) </a:t>
            </a:r>
            <a:r>
              <a:rPr lang="en-US" sz="1100" b="1">
                <a:latin typeface="Segoe UI"/>
              </a:rPr>
              <a:t>- Boron Family</a:t>
            </a:r>
          </a:p>
          <a:p>
            <a:pPr marL="217424" eaLnBrk="1" fontAlgn="auto" hangingPunct="1">
              <a:lnSpc>
                <a:spcPts val="1344"/>
              </a:lnSpc>
              <a:spcBef>
                <a:spcPts val="0"/>
              </a:spcBef>
              <a:spcAft>
                <a:spcPts val="0"/>
              </a:spcAft>
              <a:defRPr/>
            </a:pPr>
            <a:r>
              <a:rPr lang="en-US" sz="1100" b="1">
                <a:solidFill>
                  <a:srgbClr val="F9080F"/>
                </a:solidFill>
                <a:latin typeface="Segoe UI"/>
              </a:rPr>
              <a:t>Group 14(IVA) </a:t>
            </a:r>
            <a:r>
              <a:rPr lang="en-US" sz="1100" b="1">
                <a:latin typeface="Segoe UI"/>
              </a:rPr>
              <a:t>- Carbon Family</a:t>
            </a:r>
          </a:p>
          <a:p>
            <a:pPr marL="217424" eaLnBrk="1" fontAlgn="auto" hangingPunct="1">
              <a:lnSpc>
                <a:spcPts val="1320"/>
              </a:lnSpc>
              <a:spcBef>
                <a:spcPts val="0"/>
              </a:spcBef>
              <a:spcAft>
                <a:spcPts val="0"/>
              </a:spcAft>
              <a:defRPr/>
            </a:pPr>
            <a:r>
              <a:rPr lang="en-US" sz="1100" b="1">
                <a:solidFill>
                  <a:srgbClr val="F9080F"/>
                </a:solidFill>
                <a:latin typeface="Segoe UI"/>
              </a:rPr>
              <a:t>Group 15(VA) </a:t>
            </a:r>
            <a:r>
              <a:rPr lang="en-US" sz="1100" b="1">
                <a:latin typeface="Segoe UI"/>
              </a:rPr>
              <a:t>- Nitrogen Family</a:t>
            </a:r>
          </a:p>
          <a:p>
            <a:pPr marL="217424" eaLnBrk="1" fontAlgn="auto" hangingPunct="1">
              <a:lnSpc>
                <a:spcPts val="1320"/>
              </a:lnSpc>
              <a:spcBef>
                <a:spcPts val="0"/>
              </a:spcBef>
              <a:spcAft>
                <a:spcPts val="0"/>
              </a:spcAft>
              <a:defRPr/>
            </a:pPr>
            <a:r>
              <a:rPr lang="en-US" sz="1100" b="1">
                <a:solidFill>
                  <a:srgbClr val="F9080F"/>
                </a:solidFill>
                <a:latin typeface="Segoe UI"/>
              </a:rPr>
              <a:t>Group 16(VIA) </a:t>
            </a:r>
            <a:r>
              <a:rPr lang="en-US" sz="1100" b="1">
                <a:latin typeface="Segoe UI"/>
              </a:rPr>
              <a:t>- Oxygen Family (Chalcogens)</a:t>
            </a:r>
          </a:p>
          <a:p>
            <a:pPr marL="217424" eaLnBrk="1" fontAlgn="auto" hangingPunct="1">
              <a:lnSpc>
                <a:spcPts val="1320"/>
              </a:lnSpc>
              <a:spcBef>
                <a:spcPts val="0"/>
              </a:spcBef>
              <a:spcAft>
                <a:spcPts val="0"/>
              </a:spcAft>
              <a:defRPr/>
            </a:pPr>
            <a:r>
              <a:rPr lang="en-US" sz="1100" b="1">
                <a:solidFill>
                  <a:srgbClr val="F9080F"/>
                </a:solidFill>
                <a:latin typeface="Segoe UI"/>
              </a:rPr>
              <a:t>Group 17(VIIA) </a:t>
            </a:r>
            <a:r>
              <a:rPr lang="en-US" sz="1100" b="1">
                <a:latin typeface="Segoe UI"/>
              </a:rPr>
              <a:t>- Halogens</a:t>
            </a:r>
          </a:p>
          <a:p>
            <a:pPr marL="217424" eaLnBrk="1" fontAlgn="auto" hangingPunct="1">
              <a:lnSpc>
                <a:spcPts val="1320"/>
              </a:lnSpc>
              <a:spcBef>
                <a:spcPts val="0"/>
              </a:spcBef>
              <a:spcAft>
                <a:spcPts val="630"/>
              </a:spcAft>
              <a:defRPr/>
            </a:pPr>
            <a:r>
              <a:rPr lang="en-US" sz="1100" b="1">
                <a:solidFill>
                  <a:srgbClr val="F9080F"/>
                </a:solidFill>
                <a:latin typeface="Segoe UI"/>
              </a:rPr>
              <a:t>Group 18(VIIIA) </a:t>
            </a:r>
            <a:r>
              <a:rPr lang="en-US" sz="1100" b="1">
                <a:latin typeface="Segoe UI"/>
              </a:rPr>
              <a:t>- Noble Gases</a:t>
            </a:r>
          </a:p>
          <a:p>
            <a:pPr eaLnBrk="1" fontAlgn="auto" hangingPunct="1">
              <a:spcBef>
                <a:spcPts val="0"/>
              </a:spcBef>
              <a:spcAft>
                <a:spcPts val="1050"/>
              </a:spcAft>
              <a:defRPr/>
            </a:pPr>
            <a:r>
              <a:rPr lang="en-US" sz="1100" b="1" u="sng">
                <a:solidFill>
                  <a:srgbClr val="0B0678"/>
                </a:solidFill>
                <a:latin typeface="Segoe UI"/>
              </a:rPr>
              <a:t>Other Groups </a:t>
            </a:r>
            <a:r>
              <a:rPr lang="en-US" sz="1000" i="1" u="sng">
                <a:solidFill>
                  <a:srgbClr val="0B0678"/>
                </a:solidFill>
                <a:latin typeface="Impact"/>
              </a:rPr>
              <a:t>(</a:t>
            </a:r>
            <a:r>
              <a:rPr lang="en-US" sz="1100" b="1" u="sng">
                <a:solidFill>
                  <a:srgbClr val="0B0678"/>
                </a:solidFill>
                <a:latin typeface="Segoe UI"/>
              </a:rPr>
              <a:t> Vertical and Horizontal Groups)</a:t>
            </a:r>
          </a:p>
          <a:p>
            <a:pPr eaLnBrk="1" fontAlgn="auto" hangingPunct="1">
              <a:spcBef>
                <a:spcPts val="0"/>
              </a:spcBef>
              <a:spcAft>
                <a:spcPts val="210"/>
              </a:spcAft>
              <a:defRPr/>
            </a:pPr>
            <a:r>
              <a:rPr lang="en-US" sz="1100" b="1">
                <a:solidFill>
                  <a:srgbClr val="DC0561"/>
                </a:solidFill>
                <a:latin typeface="Segoe UI"/>
              </a:rPr>
              <a:t>Group 3-12(IB - 8B) </a:t>
            </a:r>
            <a:r>
              <a:rPr lang="en-US" sz="1100" b="1">
                <a:latin typeface="Segoe UI"/>
              </a:rPr>
              <a:t>- </a:t>
            </a:r>
            <a:r>
              <a:rPr lang="en-US" sz="1100" b="1">
                <a:solidFill>
                  <a:srgbClr val="0A17F1"/>
                </a:solidFill>
                <a:latin typeface="Segoe UI"/>
              </a:rPr>
              <a:t>Transition Metals</a:t>
            </a:r>
          </a:p>
          <a:p>
            <a:pPr eaLnBrk="1" fontAlgn="auto" hangingPunct="1">
              <a:spcBef>
                <a:spcPts val="0"/>
              </a:spcBef>
              <a:spcAft>
                <a:spcPts val="210"/>
              </a:spcAft>
              <a:defRPr/>
            </a:pPr>
            <a:r>
              <a:rPr lang="en-US" sz="1100" b="1">
                <a:solidFill>
                  <a:srgbClr val="DC0561"/>
                </a:solidFill>
                <a:latin typeface="Segoe UI"/>
              </a:rPr>
              <a:t>Period 6 Group </a:t>
            </a:r>
            <a:r>
              <a:rPr lang="en-US" sz="1100" b="1">
                <a:latin typeface="Segoe UI"/>
              </a:rPr>
              <a:t>- </a:t>
            </a:r>
            <a:r>
              <a:rPr lang="en-US" sz="1100" b="1">
                <a:solidFill>
                  <a:srgbClr val="0A17F1"/>
                </a:solidFill>
                <a:latin typeface="Segoe UI"/>
              </a:rPr>
              <a:t>Lanthanides (Rare Earth Elements)</a:t>
            </a:r>
          </a:p>
          <a:p>
            <a:pPr eaLnBrk="1" fontAlgn="auto" hangingPunct="1">
              <a:spcBef>
                <a:spcPts val="0"/>
              </a:spcBef>
              <a:spcAft>
                <a:spcPts val="2100"/>
              </a:spcAft>
              <a:defRPr/>
            </a:pPr>
            <a:r>
              <a:rPr lang="en-US" sz="1100" b="1">
                <a:solidFill>
                  <a:srgbClr val="DC0561"/>
                </a:solidFill>
                <a:latin typeface="Segoe UI"/>
              </a:rPr>
              <a:t>Period 7 Group </a:t>
            </a:r>
            <a:r>
              <a:rPr lang="en-US" sz="1100" b="1">
                <a:latin typeface="Segoe UI"/>
              </a:rPr>
              <a:t>- </a:t>
            </a:r>
            <a:r>
              <a:rPr lang="en-US" sz="1100" b="1">
                <a:solidFill>
                  <a:srgbClr val="0A17F1"/>
                </a:solidFill>
                <a:latin typeface="Segoe UI"/>
              </a:rPr>
              <a:t>Actinides</a:t>
            </a:r>
          </a:p>
        </p:txBody>
      </p:sp>
      <p:sp>
        <p:nvSpPr>
          <p:cNvPr id="5125" name="Rectangle 4"/>
          <p:cNvSpPr>
            <a:spLocks noChangeArrowheads="1"/>
          </p:cNvSpPr>
          <p:nvPr/>
        </p:nvSpPr>
        <p:spPr bwMode="auto">
          <a:xfrm>
            <a:off x="268288" y="3379788"/>
            <a:ext cx="636746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ts val="2100"/>
              </a:spcBef>
              <a:spcAft>
                <a:spcPts val="213"/>
              </a:spcAft>
            </a:pPr>
            <a:r>
              <a:rPr lang="en-US" sz="1600" b="1">
                <a:latin typeface="Times New Roman" panose="02020603050405020304" pitchFamily="18" charset="0"/>
              </a:rPr>
              <a:t>The Chemical Bond</a:t>
            </a:r>
          </a:p>
          <a:p>
            <a:pPr algn="just" eaLnBrk="1" hangingPunct="1"/>
            <a:r>
              <a:rPr lang="en-US" sz="1300">
                <a:latin typeface="Times New Roman" panose="02020603050405020304" pitchFamily="18" charset="0"/>
              </a:rPr>
              <a:t>A </a:t>
            </a:r>
            <a:r>
              <a:rPr lang="en-US" sz="1300" i="1">
                <a:latin typeface="Times New Roman" panose="02020603050405020304" pitchFamily="18" charset="0"/>
              </a:rPr>
              <a:t>chemical bond</a:t>
            </a:r>
            <a:r>
              <a:rPr lang="en-US" sz="1300">
                <a:latin typeface="Times New Roman" panose="02020603050405020304" pitchFamily="18" charset="0"/>
              </a:rPr>
              <a:t> is a strong force of attraction, which holds atoms together in molecules.</a:t>
            </a:r>
          </a:p>
        </p:txBody>
      </p:sp>
      <p:sp>
        <p:nvSpPr>
          <p:cNvPr id="5126" name="Rectangle 5"/>
          <p:cNvSpPr>
            <a:spLocks noChangeArrowheads="1"/>
          </p:cNvSpPr>
          <p:nvPr/>
        </p:nvSpPr>
        <p:spPr bwMode="auto">
          <a:xfrm>
            <a:off x="268288" y="7202488"/>
            <a:ext cx="695166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1050"/>
              </a:spcBef>
              <a:spcAft>
                <a:spcPts val="213"/>
              </a:spcAft>
            </a:pPr>
            <a:r>
              <a:rPr lang="en-US" sz="1300" b="1">
                <a:latin typeface="Times New Roman" panose="02020603050405020304" pitchFamily="18" charset="0"/>
              </a:rPr>
              <a:t>The Classification of Chemical Bonds</a:t>
            </a:r>
          </a:p>
          <a:p>
            <a:pPr algn="just" eaLnBrk="1" hangingPunct="1">
              <a:spcAft>
                <a:spcPts val="1050"/>
              </a:spcAft>
            </a:pPr>
            <a:r>
              <a:rPr lang="en-US" sz="1300">
                <a:latin typeface="Times New Roman" panose="02020603050405020304" pitchFamily="18" charset="0"/>
              </a:rPr>
              <a:t>There are two major bond classifications, each with identifiable sub-groups:</a:t>
            </a:r>
          </a:p>
          <a:p>
            <a:pPr algn="just" eaLnBrk="1" hangingPunct="1">
              <a:lnSpc>
                <a:spcPts val="1613"/>
              </a:lnSpc>
            </a:pPr>
            <a:r>
              <a:rPr lang="en-US" sz="1300" b="1">
                <a:latin typeface="Times New Roman" panose="02020603050405020304" pitchFamily="18" charset="0"/>
              </a:rPr>
              <a:t>Primary Bonds (Strong 100-1000 Kj/mol)</a:t>
            </a:r>
          </a:p>
          <a:p>
            <a:pPr algn="just" eaLnBrk="1" hangingPunct="1">
              <a:lnSpc>
                <a:spcPts val="1613"/>
              </a:lnSpc>
              <a:spcAft>
                <a:spcPts val="1050"/>
              </a:spcAft>
            </a:pPr>
            <a:r>
              <a:rPr lang="en-US" sz="1300">
                <a:latin typeface="Times New Roman" panose="02020603050405020304" pitchFamily="18" charset="0"/>
              </a:rPr>
              <a:t>The three types of primary bonding reflect these ways in which atoms can group together by gaining or losing or sharing electrons, so they can get inert gas electron configurations.</a:t>
            </a:r>
          </a:p>
          <a:p>
            <a:pPr algn="just" eaLnBrk="1" hangingPunct="1">
              <a:lnSpc>
                <a:spcPts val="1613"/>
              </a:lnSpc>
            </a:pPr>
            <a:r>
              <a:rPr lang="en-US" sz="1300" b="1">
                <a:latin typeface="Times New Roman" panose="02020603050405020304" pitchFamily="18" charset="0"/>
              </a:rPr>
              <a:t>1. Ionic Bonds</a:t>
            </a:r>
          </a:p>
          <a:p>
            <a:pPr algn="just" eaLnBrk="1" hangingPunct="1">
              <a:lnSpc>
                <a:spcPts val="1613"/>
              </a:lnSpc>
            </a:pPr>
            <a:r>
              <a:rPr lang="en-US" sz="1300">
                <a:latin typeface="Times New Roman" panose="02020603050405020304" pitchFamily="18" charset="0"/>
              </a:rPr>
              <a:t>Atoms near the left or right sides of the periodic table can loose or gain 1 (or 2) electrons to form charged "ions". For example, a Sodium atom (row 3, column IA) can loose one electron to have </a:t>
            </a:r>
            <a:r>
              <a:rPr lang="en-US" sz="1100">
                <a:latin typeface="Candara" panose="020E0502030303020204" pitchFamily="34" charset="0"/>
              </a:rPr>
              <a:t>8</a:t>
            </a:r>
            <a:r>
              <a:rPr lang="en-US" sz="1300">
                <a:latin typeface="Times New Roman" panose="02020603050405020304" pitchFamily="18" charset="0"/>
              </a:rPr>
              <a:t> valence electrons and become a positively charged "cation". A Chlorine atom (row 3, column VIIA) can gain one electron to have </a:t>
            </a:r>
            <a:r>
              <a:rPr lang="en-US" sz="1100">
                <a:latin typeface="Candara" panose="020E0502030303020204" pitchFamily="34" charset="0"/>
              </a:rPr>
              <a:t>8</a:t>
            </a:r>
            <a:r>
              <a:rPr lang="en-US" sz="1300">
                <a:latin typeface="Times New Roman" panose="02020603050405020304" pitchFamily="18" charset="0"/>
              </a:rPr>
              <a:t> valence electrons and become a negatively charged "anion".</a:t>
            </a:r>
          </a:p>
        </p:txBody>
      </p:sp>
      <p:sp>
        <p:nvSpPr>
          <p:cNvPr id="5127" name="Rectangle 6"/>
          <p:cNvSpPr>
            <a:spLocks noChangeArrowheads="1"/>
          </p:cNvSpPr>
          <p:nvPr/>
        </p:nvSpPr>
        <p:spPr bwMode="auto">
          <a:xfrm>
            <a:off x="3697288" y="10363200"/>
            <a:ext cx="920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5</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5363" y="284163"/>
            <a:ext cx="29559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4988" y="2581275"/>
            <a:ext cx="13255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1438" y="9309100"/>
            <a:ext cx="1077912"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43350" y="5894388"/>
            <a:ext cx="267017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5"/>
          <p:cNvSpPr>
            <a:spLocks noChangeArrowheads="1"/>
          </p:cNvSpPr>
          <p:nvPr/>
        </p:nvSpPr>
        <p:spPr bwMode="auto">
          <a:xfrm>
            <a:off x="271463" y="1584325"/>
            <a:ext cx="69373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pPr>
            <a:r>
              <a:rPr lang="en-US" sz="1300" b="1">
                <a:latin typeface="Times New Roman" panose="02020603050405020304" pitchFamily="18" charset="0"/>
              </a:rPr>
              <a:t>2. Covalent Bonds</a:t>
            </a:r>
          </a:p>
          <a:p>
            <a:pPr algn="just" eaLnBrk="1" hangingPunct="1">
              <a:lnSpc>
                <a:spcPts val="1613"/>
              </a:lnSpc>
            </a:pPr>
            <a:r>
              <a:rPr lang="en-US" sz="1300">
                <a:latin typeface="Times New Roman" panose="02020603050405020304" pitchFamily="18" charset="0"/>
              </a:rPr>
              <a:t>In </a:t>
            </a:r>
            <a:r>
              <a:rPr lang="en-US" sz="1300" b="1">
                <a:latin typeface="Times New Roman" panose="02020603050405020304" pitchFamily="18" charset="0"/>
              </a:rPr>
              <a:t>covalent bonding </a:t>
            </a:r>
            <a:r>
              <a:rPr lang="en-US" sz="1300">
                <a:latin typeface="Times New Roman" panose="02020603050405020304" pitchFamily="18" charset="0"/>
              </a:rPr>
              <a:t>atoms share electrons.</a:t>
            </a:r>
          </a:p>
          <a:p>
            <a:pPr algn="just" eaLnBrk="1" hangingPunct="1">
              <a:lnSpc>
                <a:spcPts val="1613"/>
              </a:lnSpc>
            </a:pPr>
            <a:r>
              <a:rPr lang="en-US" sz="1300">
                <a:latin typeface="Times New Roman" panose="02020603050405020304" pitchFamily="18" charset="0"/>
              </a:rPr>
              <a:t>Take for example the H</a:t>
            </a:r>
            <a:r>
              <a:rPr lang="en-US" sz="1100" baseline="-25000">
                <a:latin typeface="Candara" panose="020E0502030303020204" pitchFamily="34" charset="0"/>
              </a:rPr>
              <a:t>2</a:t>
            </a:r>
            <a:r>
              <a:rPr lang="en-US" sz="1300">
                <a:latin typeface="Times New Roman" panose="02020603050405020304" pitchFamily="18" charset="0"/>
              </a:rPr>
              <a:t> molecule. Since each hydrogen has only one electron, when two hydrogens get together they can share their electrons.</a:t>
            </a:r>
          </a:p>
        </p:txBody>
      </p:sp>
      <p:sp>
        <p:nvSpPr>
          <p:cNvPr id="6151" name="Rectangle 6"/>
          <p:cNvSpPr>
            <a:spLocks noChangeArrowheads="1"/>
          </p:cNvSpPr>
          <p:nvPr/>
        </p:nvSpPr>
        <p:spPr bwMode="auto">
          <a:xfrm>
            <a:off x="268288" y="3597275"/>
            <a:ext cx="2743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1475"/>
              </a:spcAft>
            </a:pPr>
            <a:r>
              <a:rPr lang="en-US" sz="1300">
                <a:latin typeface="Times New Roman" panose="02020603050405020304" pitchFamily="18" charset="0"/>
              </a:rPr>
              <a:t>Pure hydrogen exists as H</a:t>
            </a:r>
            <a:r>
              <a:rPr lang="en-US" sz="1100" baseline="-25000">
                <a:latin typeface="Candara" panose="020E0502030303020204" pitchFamily="34" charset="0"/>
              </a:rPr>
              <a:t>2</a:t>
            </a:r>
            <a:r>
              <a:rPr lang="en-US" sz="1300">
                <a:latin typeface="Times New Roman" panose="02020603050405020304" pitchFamily="18" charset="0"/>
              </a:rPr>
              <a:t> molecules.</a:t>
            </a:r>
          </a:p>
        </p:txBody>
      </p:sp>
      <p:sp>
        <p:nvSpPr>
          <p:cNvPr id="6152" name="Rectangle 7"/>
          <p:cNvSpPr>
            <a:spLocks noChangeArrowheads="1"/>
          </p:cNvSpPr>
          <p:nvPr/>
        </p:nvSpPr>
        <p:spPr bwMode="auto">
          <a:xfrm>
            <a:off x="288925" y="4011613"/>
            <a:ext cx="13112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pPr>
            <a:r>
              <a:rPr lang="en-US" sz="1300" b="1">
                <a:latin typeface="Times New Roman" panose="02020603050405020304" pitchFamily="18" charset="0"/>
              </a:rPr>
              <a:t>3. Metallic Bonds</a:t>
            </a:r>
          </a:p>
        </p:txBody>
      </p:sp>
      <p:sp>
        <p:nvSpPr>
          <p:cNvPr id="6153" name="Rectangle 8"/>
          <p:cNvSpPr>
            <a:spLocks noChangeArrowheads="1"/>
          </p:cNvSpPr>
          <p:nvPr/>
        </p:nvSpPr>
        <p:spPr bwMode="auto">
          <a:xfrm>
            <a:off x="288925" y="4211638"/>
            <a:ext cx="6831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spcAft>
                <a:spcPts val="625"/>
              </a:spcAft>
            </a:pPr>
            <a:r>
              <a:rPr lang="en-US" sz="1300">
                <a:latin typeface="Times New Roman" panose="02020603050405020304" pitchFamily="18" charset="0"/>
              </a:rPr>
              <a:t>The atoms are ionized, losing some electrons from the valence band. Those electrons from an electron sea, which binds the charged nuclei in place.</a:t>
            </a:r>
          </a:p>
        </p:txBody>
      </p:sp>
      <p:sp>
        <p:nvSpPr>
          <p:cNvPr id="6154" name="Rectangle 9"/>
          <p:cNvSpPr>
            <a:spLocks noChangeArrowheads="1"/>
          </p:cNvSpPr>
          <p:nvPr/>
        </p:nvSpPr>
        <p:spPr bwMode="auto">
          <a:xfrm>
            <a:off x="285750" y="4737100"/>
            <a:ext cx="62865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pPr>
            <a:r>
              <a:rPr lang="en-US" sz="1300">
                <a:latin typeface="Times New Roman" panose="02020603050405020304" pitchFamily="18" charset="0"/>
              </a:rPr>
              <a:t>Metallic bonding occurs between the positive atom cores and the "nearly free" electrons.</a:t>
            </a:r>
          </a:p>
        </p:txBody>
      </p:sp>
      <p:sp>
        <p:nvSpPr>
          <p:cNvPr id="6155" name="Rectangle 10"/>
          <p:cNvSpPr>
            <a:spLocks noChangeArrowheads="1"/>
          </p:cNvSpPr>
          <p:nvPr/>
        </p:nvSpPr>
        <p:spPr bwMode="auto">
          <a:xfrm>
            <a:off x="288925" y="4940300"/>
            <a:ext cx="14398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pPr>
            <a:r>
              <a:rPr lang="en-US" sz="1300">
                <a:latin typeface="Times New Roman" panose="02020603050405020304" pitchFamily="18" charset="0"/>
              </a:rPr>
              <a:t>In metallic bonding:</a:t>
            </a:r>
          </a:p>
        </p:txBody>
      </p:sp>
      <p:sp>
        <p:nvSpPr>
          <p:cNvPr id="6156" name="Rectangle 11"/>
          <p:cNvSpPr>
            <a:spLocks noChangeArrowheads="1"/>
          </p:cNvSpPr>
          <p:nvPr/>
        </p:nvSpPr>
        <p:spPr bwMode="auto">
          <a:xfrm>
            <a:off x="295275" y="5145088"/>
            <a:ext cx="24669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pPr>
            <a:r>
              <a:rPr lang="en-US" sz="1300">
                <a:latin typeface="Times New Roman" panose="02020603050405020304" pitchFamily="18" charset="0"/>
              </a:rPr>
              <a:t>•    there are no charge requirements,</a:t>
            </a:r>
          </a:p>
        </p:txBody>
      </p:sp>
      <p:sp>
        <p:nvSpPr>
          <p:cNvPr id="6157" name="Rectangle 12"/>
          <p:cNvSpPr>
            <a:spLocks noChangeArrowheads="1"/>
          </p:cNvSpPr>
          <p:nvPr/>
        </p:nvSpPr>
        <p:spPr bwMode="auto">
          <a:xfrm>
            <a:off x="295275" y="5349875"/>
            <a:ext cx="305752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pPr>
            <a:r>
              <a:rPr lang="en-US" sz="1300">
                <a:latin typeface="Times New Roman" panose="02020603050405020304" pitchFamily="18" charset="0"/>
              </a:rPr>
              <a:t>•    there are no directional requirements, and</a:t>
            </a:r>
          </a:p>
        </p:txBody>
      </p:sp>
      <p:sp>
        <p:nvSpPr>
          <p:cNvPr id="6158" name="Rectangle 13"/>
          <p:cNvSpPr>
            <a:spLocks noChangeArrowheads="1"/>
          </p:cNvSpPr>
          <p:nvPr/>
        </p:nvSpPr>
        <p:spPr bwMode="auto">
          <a:xfrm>
            <a:off x="295275" y="5553075"/>
            <a:ext cx="20605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spcAft>
                <a:spcPts val="625"/>
              </a:spcAft>
            </a:pPr>
            <a:r>
              <a:rPr lang="en-US" sz="1300">
                <a:latin typeface="Times New Roman" panose="02020603050405020304" pitchFamily="18" charset="0"/>
              </a:rPr>
              <a:t>•    there are long range effects.</a:t>
            </a:r>
          </a:p>
        </p:txBody>
      </p:sp>
      <p:sp>
        <p:nvSpPr>
          <p:cNvPr id="6159" name="Rectangle 14"/>
          <p:cNvSpPr>
            <a:spLocks noChangeArrowheads="1"/>
          </p:cNvSpPr>
          <p:nvPr/>
        </p:nvSpPr>
        <p:spPr bwMode="auto">
          <a:xfrm>
            <a:off x="285750" y="5927725"/>
            <a:ext cx="31400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363"/>
              </a:lnSpc>
            </a:pPr>
            <a:r>
              <a:rPr lang="en-US" sz="1100">
                <a:latin typeface="Times New Roman" panose="02020603050405020304" pitchFamily="18" charset="0"/>
              </a:rPr>
              <a:t>This means that in metallic bonding the atoms pack together as closely as possible.</a:t>
            </a:r>
          </a:p>
        </p:txBody>
      </p:sp>
      <p:sp>
        <p:nvSpPr>
          <p:cNvPr id="6160" name="Rectangle 15"/>
          <p:cNvSpPr>
            <a:spLocks noChangeArrowheads="1"/>
          </p:cNvSpPr>
          <p:nvPr/>
        </p:nvSpPr>
        <p:spPr bwMode="auto">
          <a:xfrm>
            <a:off x="285750" y="6278563"/>
            <a:ext cx="34607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363"/>
              </a:lnSpc>
            </a:pPr>
            <a:r>
              <a:rPr lang="en-US" sz="1100">
                <a:latin typeface="Times New Roman" panose="02020603050405020304" pitchFamily="18" charset="0"/>
              </a:rPr>
              <a:t>Metallic solids occur when large numbers of atoms bond together in close-packed structures.</a:t>
            </a:r>
          </a:p>
        </p:txBody>
      </p:sp>
      <p:sp>
        <p:nvSpPr>
          <p:cNvPr id="6161" name="Rectangle 16"/>
          <p:cNvSpPr>
            <a:spLocks noChangeArrowheads="1"/>
          </p:cNvSpPr>
          <p:nvPr/>
        </p:nvSpPr>
        <p:spPr bwMode="auto">
          <a:xfrm>
            <a:off x="292100" y="6629400"/>
            <a:ext cx="34147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363"/>
              </a:lnSpc>
              <a:spcAft>
                <a:spcPts val="1050"/>
              </a:spcAft>
            </a:pPr>
            <a:r>
              <a:rPr lang="en-US" sz="1100">
                <a:latin typeface="Times New Roman" panose="02020603050405020304" pitchFamily="18" charset="0"/>
              </a:rPr>
              <a:t>They can be modelled as ping-pong balls glued together as shown in the diagram.</a:t>
            </a:r>
          </a:p>
        </p:txBody>
      </p:sp>
      <p:sp>
        <p:nvSpPr>
          <p:cNvPr id="6162" name="Rectangle 17"/>
          <p:cNvSpPr>
            <a:spLocks noChangeArrowheads="1"/>
          </p:cNvSpPr>
          <p:nvPr/>
        </p:nvSpPr>
        <p:spPr bwMode="auto">
          <a:xfrm>
            <a:off x="295275" y="7196138"/>
            <a:ext cx="29051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588"/>
              </a:lnSpc>
            </a:pPr>
            <a:r>
              <a:rPr lang="en-US" sz="1300" b="1">
                <a:latin typeface="Times New Roman" panose="02020603050405020304" pitchFamily="18" charset="0"/>
              </a:rPr>
              <a:t>Secondary Bonds (Weak &lt;100 Kj/mol)</a:t>
            </a:r>
          </a:p>
        </p:txBody>
      </p:sp>
      <p:sp>
        <p:nvSpPr>
          <p:cNvPr id="6163" name="Rectangle 18"/>
          <p:cNvSpPr>
            <a:spLocks noChangeArrowheads="1"/>
          </p:cNvSpPr>
          <p:nvPr/>
        </p:nvSpPr>
        <p:spPr bwMode="auto">
          <a:xfrm>
            <a:off x="284163" y="7394575"/>
            <a:ext cx="6838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588"/>
              </a:lnSpc>
              <a:spcAft>
                <a:spcPts val="625"/>
              </a:spcAft>
            </a:pPr>
            <a:r>
              <a:rPr lang="en-US" sz="1300">
                <a:latin typeface="Times New Roman" panose="02020603050405020304" pitchFamily="18" charset="0"/>
              </a:rPr>
              <a:t>No electrons transferred or shared. Secondary or weak bonds are formed when there is effectively a partial and/or momentary charge.</a:t>
            </a:r>
          </a:p>
        </p:txBody>
      </p:sp>
      <p:sp>
        <p:nvSpPr>
          <p:cNvPr id="6164" name="Rectangle 19"/>
          <p:cNvSpPr>
            <a:spLocks noChangeArrowheads="1"/>
          </p:cNvSpPr>
          <p:nvPr/>
        </p:nvSpPr>
        <p:spPr bwMode="auto">
          <a:xfrm>
            <a:off x="301625" y="7951788"/>
            <a:ext cx="15875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pPr>
            <a:r>
              <a:rPr lang="en-US" sz="1300" b="1">
                <a:latin typeface="Times New Roman" panose="02020603050405020304" pitchFamily="18" charset="0"/>
              </a:rPr>
              <a:t>1. Hydrogen bonding</a:t>
            </a:r>
          </a:p>
        </p:txBody>
      </p:sp>
      <p:sp>
        <p:nvSpPr>
          <p:cNvPr id="6165" name="Rectangle 20"/>
          <p:cNvSpPr>
            <a:spLocks noChangeArrowheads="1"/>
          </p:cNvSpPr>
          <p:nvPr/>
        </p:nvSpPr>
        <p:spPr bwMode="auto">
          <a:xfrm>
            <a:off x="285750" y="8153400"/>
            <a:ext cx="68468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spcAft>
                <a:spcPts val="625"/>
              </a:spcAft>
            </a:pPr>
            <a:r>
              <a:rPr lang="en-US" sz="1300">
                <a:latin typeface="Times New Roman" panose="02020603050405020304" pitchFamily="18" charset="0"/>
              </a:rPr>
              <a:t>Hydrogen bonding is the most common type of bonding between permanent dipoles. The situation that leads to Hydrogen bonding arises with a normal bond between a Hydrogen atom and a neighbor. Since any other atom will bind the electron from the Hydrogen atom more tightly, the electron will spend more time with the other atom. This creates a permanent dipole (a partially exposed proton) that can interact with other dipoles nearby.</a:t>
            </a:r>
          </a:p>
        </p:txBody>
      </p:sp>
      <p:sp>
        <p:nvSpPr>
          <p:cNvPr id="22" name="Rectangle 21"/>
          <p:cNvSpPr/>
          <p:nvPr/>
        </p:nvSpPr>
        <p:spPr>
          <a:xfrm>
            <a:off x="285750" y="9345613"/>
            <a:ext cx="4343400" cy="841375"/>
          </a:xfrm>
          <a:prstGeom prst="rect">
            <a:avLst/>
          </a:prstGeom>
        </p:spPr>
        <p:txBody>
          <a:bodyPr lIns="0" tIns="0" rIns="0" bIns="0"/>
          <a:lstStyle/>
          <a:p>
            <a:pPr algn="just" eaLnBrk="1" fontAlgn="auto" hangingPunct="1">
              <a:lnSpc>
                <a:spcPts val="1368"/>
              </a:lnSpc>
              <a:spcBef>
                <a:spcPts val="0"/>
              </a:spcBef>
              <a:spcAft>
                <a:spcPts val="0"/>
              </a:spcAft>
              <a:defRPr/>
            </a:pPr>
            <a:r>
              <a:rPr lang="en-US" sz="1100">
                <a:latin typeface="Times New Roman"/>
              </a:rPr>
              <a:t>The water molecule (H</a:t>
            </a:r>
            <a:r>
              <a:rPr lang="en-US" sz="1050">
                <a:latin typeface="Candara"/>
              </a:rPr>
              <a:t>2</a:t>
            </a:r>
            <a:r>
              <a:rPr lang="en-US" sz="1100">
                <a:latin typeface="Times New Roman"/>
              </a:rPr>
              <a:t>O) is the classic situation, where the Oxygen molecule binds electrons from both Hydrogen atoms more tightly than Hydrogen can. Hydrogen bonding between water molecules makes ice less dense than water so, in winter, rivers freeze down from the top and not up from the bottom, enabling life to survive.</a:t>
            </a:r>
          </a:p>
        </p:txBody>
      </p:sp>
      <p:sp>
        <p:nvSpPr>
          <p:cNvPr id="6167" name="Rectangle 22"/>
          <p:cNvSpPr>
            <a:spLocks noChangeArrowheads="1"/>
          </p:cNvSpPr>
          <p:nvPr/>
        </p:nvSpPr>
        <p:spPr bwMode="auto">
          <a:xfrm>
            <a:off x="3694113" y="10363200"/>
            <a:ext cx="1000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6</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01638"/>
            <a:ext cx="29083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627313"/>
            <a:ext cx="33655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p:cNvSpPr>
            <a:spLocks noChangeArrowheads="1"/>
          </p:cNvSpPr>
          <p:nvPr/>
        </p:nvSpPr>
        <p:spPr bwMode="auto">
          <a:xfrm>
            <a:off x="271463" y="1511300"/>
            <a:ext cx="6948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pPr>
            <a:r>
              <a:rPr lang="en-US" sz="1300" b="1">
                <a:latin typeface="Times New Roman" panose="02020603050405020304" pitchFamily="18" charset="0"/>
              </a:rPr>
              <a:t>2. Van der Waals Bonds</a:t>
            </a:r>
          </a:p>
          <a:p>
            <a:pPr algn="just" eaLnBrk="1" hangingPunct="1">
              <a:lnSpc>
                <a:spcPts val="1613"/>
              </a:lnSpc>
            </a:pPr>
            <a:r>
              <a:rPr lang="en-US" sz="1300">
                <a:latin typeface="Times New Roman" panose="02020603050405020304" pitchFamily="18" charset="0"/>
              </a:rPr>
              <a:t>The dipoles involved in Van der Waals bonding come from fluctuations in the symmetry of the electron distribution surrounding the nucleus of an atom. Momentary electric dipoles are set up and give rise to weak, very short-range, non-directional attractive forces between molecules or atoms. Example: Ni atom</a:t>
            </a:r>
          </a:p>
        </p:txBody>
      </p:sp>
      <p:sp>
        <p:nvSpPr>
          <p:cNvPr id="7173" name="Rectangle 4"/>
          <p:cNvSpPr>
            <a:spLocks noChangeArrowheads="1"/>
          </p:cNvSpPr>
          <p:nvPr/>
        </p:nvSpPr>
        <p:spPr bwMode="auto">
          <a:xfrm>
            <a:off x="3694113" y="10363200"/>
            <a:ext cx="1000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7</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1967</Words>
  <Application>Microsoft Office PowerPoint</Application>
  <PresentationFormat>Custom</PresentationFormat>
  <Paragraphs>180</Paragraphs>
  <Slides>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Aharoni</vt:lpstr>
      <vt:lpstr>Arial</vt:lpstr>
      <vt:lpstr>Berlin Sans FB</vt:lpstr>
      <vt:lpstr>Berlin Sans FB Demi</vt:lpstr>
      <vt:lpstr>Calibri</vt:lpstr>
      <vt:lpstr>Candara</vt:lpstr>
      <vt:lpstr>Impact</vt:lpstr>
      <vt:lpstr>Segoe UI</vt:lpstr>
      <vt:lpstr>Times New Roman</vt:lpstr>
      <vt:lpstr>Office Theme</vt:lpstr>
      <vt:lpstr>نسق Office</vt:lpstr>
      <vt:lpstr>  General Chemistry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Medical dept</dc:creator>
  <cp:keywords/>
  <cp:lastModifiedBy>hp</cp:lastModifiedBy>
  <cp:revision>40</cp:revision>
  <dcterms:modified xsi:type="dcterms:W3CDTF">2018-11-17T15:31:40Z</dcterms:modified>
</cp:coreProperties>
</file>